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theme/themeOverride3.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420" r:id="rId3"/>
    <p:sldId id="267" r:id="rId4"/>
    <p:sldId id="278" r:id="rId5"/>
    <p:sldId id="279" r:id="rId6"/>
    <p:sldId id="447" r:id="rId7"/>
    <p:sldId id="367" r:id="rId8"/>
    <p:sldId id="448" r:id="rId9"/>
    <p:sldId id="399" r:id="rId10"/>
    <p:sldId id="400" r:id="rId11"/>
    <p:sldId id="401" r:id="rId12"/>
    <p:sldId id="404" r:id="rId13"/>
    <p:sldId id="405" r:id="rId14"/>
    <p:sldId id="407" r:id="rId15"/>
    <p:sldId id="408" r:id="rId16"/>
    <p:sldId id="410" r:id="rId17"/>
    <p:sldId id="411" r:id="rId18"/>
    <p:sldId id="412" r:id="rId19"/>
    <p:sldId id="413" r:id="rId20"/>
    <p:sldId id="419" r:id="rId21"/>
    <p:sldId id="416" r:id="rId22"/>
    <p:sldId id="417" r:id="rId23"/>
    <p:sldId id="418" r:id="rId24"/>
  </p:sldIdLst>
  <p:sldSz cx="9144000" cy="6858000" type="screen4x3"/>
  <p:notesSz cx="6761163" cy="99425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3939"/>
    <a:srgbClr val="F8848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9136" autoAdjust="0"/>
    <p:restoredTop sz="92950" autoAdjust="0"/>
  </p:normalViewPr>
  <p:slideViewPr>
    <p:cSldViewPr>
      <p:cViewPr>
        <p:scale>
          <a:sx n="60" d="100"/>
          <a:sy n="60" d="100"/>
        </p:scale>
        <p:origin x="-2118" y="-558"/>
      </p:cViewPr>
      <p:guideLst>
        <p:guide orient="horz" pos="2160"/>
        <p:guide pos="2872"/>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fld id="{530820CF-B880-4189-942D-D702A7CBA730}" type="datetimeFigureOut">
              <a:rPr lang="zh-CN" altLang="en-US" smtClean="0"/>
              <a:pPr/>
              <a:t>2020/11/18</a:t>
            </a:fld>
            <a:endParaRPr lang="zh-CN" altLang="en-US"/>
          </a:p>
        </p:txBody>
      </p:sp>
      <p:sp>
        <p:nvSpPr>
          <p:cNvPr id="19" name="页脚占位符 18"/>
          <p:cNvSpPr>
            <a:spLocks noGrp="1"/>
          </p:cNvSpPr>
          <p:nvPr>
            <p:ph type="ftr" sz="quarter" idx="11"/>
          </p:nvPr>
        </p:nvSpPr>
        <p:spPr/>
        <p:txBody>
          <a:bodyPr/>
          <a:lstStyle/>
          <a:p>
            <a:endParaRPr lang="zh-CN" altLang="en-US"/>
          </a:p>
        </p:txBody>
      </p:sp>
      <p:sp>
        <p:nvSpPr>
          <p:cNvPr id="27" name="灯片编号占位符 2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2020/11/18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2020/11/18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2020/11/18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2020/11/18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2020/11/18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单圆角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2020/11/18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077200" y="6356350"/>
            <a:ext cx="609600" cy="365125"/>
          </a:xfrm>
        </p:spPr>
        <p:txBody>
          <a:bodyPr/>
          <a:lstStyle/>
          <a:p>
            <a:fld id="{0C913308-F349-4B6D-A68A-DD1791B4A57B}" type="slidenum">
              <a:rPr lang="zh-CN" altLang="en-US" smtClean="0"/>
              <a:pPr/>
              <a:t>‹#›</a:t>
            </a:fld>
            <a:endParaRPr lang="zh-CN" altLang="en-US"/>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30820CF-B880-4189-942D-D702A7CBA730}" type="datetimeFigureOut">
              <a:rPr lang="zh-CN" altLang="en-US" smtClean="0"/>
              <a:pPr/>
              <a:t>2020/11/18</a:t>
            </a:fld>
            <a:endParaRPr lang="zh-CN" altLang="en-US"/>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C913308-F349-4B6D-A68A-DD1791B4A57B}" type="slidenum">
              <a:rPr lang="zh-CN" altLang="en-US" smtClean="0"/>
              <a:pPr/>
              <a:t>‹#›</a:t>
            </a:fld>
            <a:endParaRPr lang="zh-CN" altLang="en-US"/>
          </a:p>
        </p:txBody>
      </p:sp>
      <p:grpSp>
        <p:nvGrpSpPr>
          <p:cNvPr id="2" name="组合 1"/>
          <p:cNvGrpSpPr/>
          <p:nvPr/>
        </p:nvGrpSpPr>
        <p:grpSpPr>
          <a:xfrm>
            <a:off x="-19017" y="202408"/>
            <a:ext cx="9180548" cy="649224"/>
            <a:chOff x="-19045" y="216550"/>
            <a:chExt cx="9180548" cy="649224"/>
          </a:xfrm>
        </p:grpSpPr>
        <p:sp>
          <p:nvSpPr>
            <p:cNvPr id="12" name="任意多边形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4185" y="2066163"/>
            <a:ext cx="8329642" cy="1724780"/>
          </a:xfrm>
        </p:spPr>
        <p:txBody>
          <a:bodyPr>
            <a:normAutofit fontScale="90000"/>
          </a:bodyPr>
          <a:lstStyle/>
          <a:p>
            <a:pPr algn="ctr"/>
            <a:r>
              <a:rPr lang="zh-CN" altLang="en-US" sz="6600" dirty="0" smtClean="0"/>
              <a:t>小型微利企业政策辅导</a:t>
            </a:r>
            <a:br>
              <a:rPr lang="zh-CN" altLang="en-US" sz="6600" dirty="0" smtClean="0"/>
            </a:br>
            <a:r>
              <a:rPr lang="zh-CN" altLang="en-US" dirty="0" smtClean="0"/>
              <a:t/>
            </a:r>
            <a:br>
              <a:rPr lang="zh-CN" altLang="en-US" dirty="0" smtClean="0"/>
            </a:br>
            <a:r>
              <a:rPr lang="zh-CN" altLang="en-US" dirty="0" smtClean="0"/>
              <a:t>企业所得税</a:t>
            </a:r>
          </a:p>
        </p:txBody>
      </p:sp>
      <p:sp>
        <p:nvSpPr>
          <p:cNvPr id="4" name="副标题 2"/>
          <p:cNvSpPr>
            <a:spLocks noGrp="1"/>
          </p:cNvSpPr>
          <p:nvPr>
            <p:ph type="subTitle" idx="4294967295"/>
          </p:nvPr>
        </p:nvSpPr>
        <p:spPr>
          <a:xfrm>
            <a:off x="4500562" y="4000503"/>
            <a:ext cx="4429156" cy="1285885"/>
          </a:xfrm>
        </p:spPr>
        <p:txBody>
          <a:bodyPr>
            <a:normAutofit/>
          </a:bodyPr>
          <a:lstStyle/>
          <a:p>
            <a:pPr marL="0" indent="0">
              <a:buNone/>
            </a:pPr>
            <a:endParaRPr lang="zh-CN" altLang="en-US" sz="4000" dirty="0" smtClean="0">
              <a:latin typeface="+mj-ea"/>
              <a:ea typeface="+mj-ea"/>
            </a:endParaRPr>
          </a:p>
          <a:p>
            <a:pPr>
              <a:buNone/>
            </a:pPr>
            <a:endParaRPr lang="en-US" altLang="zh-CN"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alpha val="50000"/>
          </a:schemeClr>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285720" y="214290"/>
            <a:ext cx="8643998" cy="6429420"/>
          </a:xfrm>
        </p:spPr>
        <p:txBody>
          <a:bodyPr>
            <a:normAutofit fontScale="77500" lnSpcReduction="20000"/>
          </a:bodyPr>
          <a:lstStyle/>
          <a:p>
            <a:pPr marL="0" indent="288290">
              <a:lnSpc>
                <a:spcPct val="150000"/>
              </a:lnSpc>
              <a:buNone/>
            </a:pPr>
            <a:r>
              <a:rPr lang="zh-CN" altLang="en-US" sz="3200" dirty="0" smtClean="0">
                <a:latin typeface="+mn-ea"/>
              </a:rPr>
              <a:t>企业在</a:t>
            </a:r>
            <a:r>
              <a:rPr lang="en-US" sz="3200" dirty="0" smtClean="0">
                <a:solidFill>
                  <a:srgbClr val="FF0000"/>
                </a:solidFill>
                <a:latin typeface="+mn-ea"/>
              </a:rPr>
              <a:t>2018</a:t>
            </a:r>
            <a:r>
              <a:rPr lang="zh-CN" altLang="en-US" sz="3200" dirty="0" smtClean="0">
                <a:solidFill>
                  <a:srgbClr val="FF0000"/>
                </a:solidFill>
                <a:latin typeface="+mn-ea"/>
              </a:rPr>
              <a:t>年</a:t>
            </a:r>
            <a:r>
              <a:rPr lang="en-US" sz="3200" dirty="0" smtClean="0">
                <a:solidFill>
                  <a:srgbClr val="FF0000"/>
                </a:solidFill>
                <a:latin typeface="+mn-ea"/>
              </a:rPr>
              <a:t>1</a:t>
            </a:r>
            <a:r>
              <a:rPr lang="zh-CN" altLang="en-US" sz="3200" dirty="0" smtClean="0">
                <a:solidFill>
                  <a:srgbClr val="FF0000"/>
                </a:solidFill>
                <a:latin typeface="+mn-ea"/>
              </a:rPr>
              <a:t>月</a:t>
            </a:r>
            <a:r>
              <a:rPr lang="en-US" sz="3200" dirty="0" smtClean="0">
                <a:solidFill>
                  <a:srgbClr val="FF0000"/>
                </a:solidFill>
                <a:latin typeface="+mn-ea"/>
              </a:rPr>
              <a:t>1</a:t>
            </a:r>
            <a:r>
              <a:rPr lang="zh-CN" altLang="en-US" sz="3200" dirty="0" smtClean="0">
                <a:solidFill>
                  <a:srgbClr val="FF0000"/>
                </a:solidFill>
                <a:latin typeface="+mn-ea"/>
              </a:rPr>
              <a:t>日</a:t>
            </a:r>
            <a:r>
              <a:rPr lang="zh-CN" altLang="en-US" sz="3200" dirty="0" smtClean="0">
                <a:latin typeface="+mn-ea"/>
              </a:rPr>
              <a:t>至</a:t>
            </a:r>
            <a:r>
              <a:rPr lang="en-US" sz="3200" dirty="0" smtClean="0">
                <a:latin typeface="+mn-ea"/>
              </a:rPr>
              <a:t>2020</a:t>
            </a:r>
            <a:r>
              <a:rPr lang="zh-CN" altLang="en-US" sz="3200" dirty="0" smtClean="0">
                <a:latin typeface="+mn-ea"/>
              </a:rPr>
              <a:t>年</a:t>
            </a:r>
            <a:r>
              <a:rPr lang="en-US" sz="3200" dirty="0" smtClean="0">
                <a:latin typeface="+mn-ea"/>
              </a:rPr>
              <a:t>12</a:t>
            </a:r>
            <a:r>
              <a:rPr lang="zh-CN" altLang="en-US" sz="3200" dirty="0" smtClean="0">
                <a:latin typeface="+mn-ea"/>
              </a:rPr>
              <a:t>月</a:t>
            </a:r>
            <a:r>
              <a:rPr lang="en-US" sz="3200" dirty="0" smtClean="0">
                <a:latin typeface="+mn-ea"/>
              </a:rPr>
              <a:t>31</a:t>
            </a:r>
            <a:r>
              <a:rPr lang="zh-CN" altLang="en-US" sz="3200" dirty="0" smtClean="0">
                <a:latin typeface="+mn-ea"/>
              </a:rPr>
              <a:t>日期间新购进的设备、器具（</a:t>
            </a:r>
            <a:r>
              <a:rPr lang="zh-CN" altLang="en-US" sz="3200" dirty="0" smtClean="0">
                <a:solidFill>
                  <a:srgbClr val="FF0000"/>
                </a:solidFill>
                <a:latin typeface="+mn-ea"/>
              </a:rPr>
              <a:t>除房屋、建筑物以外</a:t>
            </a:r>
            <a:r>
              <a:rPr lang="zh-CN" altLang="en-US" sz="3200" dirty="0" smtClean="0">
                <a:latin typeface="+mn-ea"/>
              </a:rPr>
              <a:t>的固定资产），单位价值不超过</a:t>
            </a:r>
            <a:r>
              <a:rPr lang="en-US" sz="3200" dirty="0" smtClean="0">
                <a:latin typeface="+mn-ea"/>
              </a:rPr>
              <a:t>500</a:t>
            </a:r>
            <a:r>
              <a:rPr lang="zh-CN" altLang="en-US" sz="3200" dirty="0" smtClean="0">
                <a:latin typeface="+mn-ea"/>
              </a:rPr>
              <a:t>万元的，允许一次性计入当期成本费用在计算应纳税所得额时扣除，不再分年度计算折旧。</a:t>
            </a:r>
            <a:endParaRPr lang="en-US" altLang="zh-CN" sz="3200" dirty="0" smtClean="0">
              <a:latin typeface="+mn-ea"/>
            </a:endParaRPr>
          </a:p>
          <a:p>
            <a:pPr marL="0" indent="274320">
              <a:buNone/>
            </a:pPr>
            <a:r>
              <a:rPr lang="zh-CN" altLang="en-US" dirty="0">
                <a:solidFill>
                  <a:srgbClr val="000000"/>
                </a:solidFill>
                <a:latin typeface="+mn-ea"/>
                <a:sym typeface="+mn-ea"/>
              </a:rPr>
              <a:t>《关于设备 器具扣除有关企业所得税政策的通知》（财税〔2018〕54号）</a:t>
            </a:r>
            <a:endParaRPr lang="en-US" altLang="zh-CN" dirty="0" smtClean="0">
              <a:latin typeface="+mn-ea"/>
            </a:endParaRPr>
          </a:p>
          <a:p>
            <a:pPr marL="0" indent="274320">
              <a:lnSpc>
                <a:spcPts val="3500"/>
              </a:lnSpc>
              <a:buNone/>
            </a:pPr>
            <a:r>
              <a:rPr lang="zh-CN" altLang="en-US" sz="3100" b="1" dirty="0" smtClean="0">
                <a:latin typeface="+mn-ea"/>
              </a:rPr>
              <a:t>一、固定资产购进时点</a:t>
            </a:r>
            <a:endParaRPr lang="en-US" altLang="zh-CN" sz="3100" b="1" dirty="0" smtClean="0">
              <a:latin typeface="+mn-ea"/>
            </a:endParaRPr>
          </a:p>
          <a:p>
            <a:pPr marL="0" indent="274320">
              <a:lnSpc>
                <a:spcPts val="3500"/>
              </a:lnSpc>
              <a:buNone/>
            </a:pPr>
            <a:r>
              <a:rPr lang="zh-CN" altLang="en-US" sz="3100" dirty="0" smtClean="0">
                <a:latin typeface="+mn-ea"/>
              </a:rPr>
              <a:t>以货币形式购进的固定资产，以</a:t>
            </a:r>
            <a:r>
              <a:rPr lang="zh-CN" altLang="en-US" sz="3100" dirty="0" smtClean="0">
                <a:solidFill>
                  <a:srgbClr val="FF0000"/>
                </a:solidFill>
                <a:latin typeface="+mn-ea"/>
              </a:rPr>
              <a:t>分期付款或赊销</a:t>
            </a:r>
            <a:r>
              <a:rPr lang="zh-CN" altLang="en-US" sz="3100" dirty="0" smtClean="0">
                <a:latin typeface="+mn-ea"/>
              </a:rPr>
              <a:t>方式购进的固定资产，按固定资产</a:t>
            </a:r>
            <a:r>
              <a:rPr lang="zh-CN" altLang="en-US" sz="3100" b="1" dirty="0" smtClean="0">
                <a:latin typeface="+mn-ea"/>
              </a:rPr>
              <a:t>到货</a:t>
            </a:r>
            <a:r>
              <a:rPr lang="zh-CN" altLang="en-US" sz="3100" dirty="0" smtClean="0">
                <a:latin typeface="+mn-ea"/>
              </a:rPr>
              <a:t>时间确认；除采取分期付款或赊销方式购进外，按</a:t>
            </a:r>
            <a:r>
              <a:rPr lang="zh-CN" altLang="en-US" sz="3100" b="1" dirty="0" smtClean="0">
                <a:latin typeface="+mn-ea"/>
              </a:rPr>
              <a:t>发票开具</a:t>
            </a:r>
            <a:r>
              <a:rPr lang="zh-CN" altLang="en-US" sz="3100" dirty="0" smtClean="0">
                <a:latin typeface="+mn-ea"/>
              </a:rPr>
              <a:t>时间确认；自行建造的固定资产，按</a:t>
            </a:r>
            <a:r>
              <a:rPr lang="zh-CN" altLang="en-US" sz="3100" b="1" dirty="0" smtClean="0">
                <a:latin typeface="+mn-ea"/>
              </a:rPr>
              <a:t>竣工结算</a:t>
            </a:r>
            <a:r>
              <a:rPr lang="zh-CN" altLang="en-US" sz="3100" dirty="0" smtClean="0">
                <a:latin typeface="+mn-ea"/>
              </a:rPr>
              <a:t>时间确认。</a:t>
            </a:r>
            <a:endParaRPr lang="en-US" altLang="zh-CN" sz="3100" dirty="0" smtClean="0">
              <a:latin typeface="+mn-ea"/>
            </a:endParaRPr>
          </a:p>
          <a:p>
            <a:pPr marL="0" indent="274320">
              <a:lnSpc>
                <a:spcPts val="3500"/>
              </a:lnSpc>
              <a:buNone/>
            </a:pPr>
            <a:r>
              <a:rPr lang="zh-CN" altLang="en-US" sz="3100" b="1" dirty="0" smtClean="0">
                <a:latin typeface="+mn-ea"/>
              </a:rPr>
              <a:t>二、一次性扣除时点</a:t>
            </a:r>
            <a:endParaRPr lang="en-US" altLang="zh-CN" sz="3100" b="1" dirty="0" smtClean="0">
              <a:latin typeface="+mn-ea"/>
            </a:endParaRPr>
          </a:p>
          <a:p>
            <a:pPr marL="0" indent="274320">
              <a:lnSpc>
                <a:spcPts val="3500"/>
              </a:lnSpc>
              <a:buNone/>
            </a:pPr>
            <a:r>
              <a:rPr lang="zh-CN" altLang="en-US" sz="3100" dirty="0" smtClean="0">
                <a:latin typeface="+mn-ea"/>
              </a:rPr>
              <a:t>固定资产在</a:t>
            </a:r>
            <a:r>
              <a:rPr lang="zh-CN" altLang="en-US" sz="3100" b="1" dirty="0" smtClean="0">
                <a:latin typeface="+mn-ea"/>
              </a:rPr>
              <a:t>投入使用月份的次月</a:t>
            </a:r>
            <a:r>
              <a:rPr lang="zh-CN" altLang="en-US" sz="3100" dirty="0" smtClean="0">
                <a:latin typeface="+mn-ea"/>
              </a:rPr>
              <a:t>所属年度一次性税前扣除。</a:t>
            </a:r>
            <a:endParaRPr lang="en-US" altLang="zh-CN" sz="3100" dirty="0" smtClean="0">
              <a:latin typeface="+mn-ea"/>
            </a:endParaRPr>
          </a:p>
          <a:p>
            <a:pPr marL="0" indent="274320">
              <a:lnSpc>
                <a:spcPts val="3500"/>
              </a:lnSpc>
              <a:buNone/>
            </a:pPr>
            <a:r>
              <a:rPr lang="zh-CN" altLang="en-US" sz="3100" dirty="0" smtClean="0">
                <a:latin typeface="+mn-ea"/>
              </a:rPr>
              <a:t>未选择享受一次性税前扣除政策的，以后年度不得再变更</a:t>
            </a:r>
            <a:endParaRPr lang="en-US" altLang="zh-CN" sz="3100" dirty="0" smtClean="0">
              <a:latin typeface="+mn-ea"/>
            </a:endParaRPr>
          </a:p>
          <a:p>
            <a:pPr marL="0" indent="274320">
              <a:buNone/>
            </a:pPr>
            <a:endParaRPr lang="en-US" altLang="zh-CN" dirty="0" smtClean="0">
              <a:latin typeface="+mn-ea"/>
            </a:endParaRPr>
          </a:p>
        </p:txBody>
      </p:sp>
      <p:sp>
        <p:nvSpPr>
          <p:cNvPr id="4" name="椭圆 3"/>
          <p:cNvSpPr/>
          <p:nvPr/>
        </p:nvSpPr>
        <p:spPr>
          <a:xfrm>
            <a:off x="2348532" y="2554599"/>
            <a:ext cx="1643074"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2071670" y="4929198"/>
            <a:ext cx="1643074"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1"/>
          <p:cNvSpPr>
            <a:spLocks noChangeArrowheads="1"/>
          </p:cNvSpPr>
          <p:nvPr/>
        </p:nvSpPr>
        <p:spPr bwMode="auto">
          <a:xfrm>
            <a:off x="0" y="6488114"/>
            <a:ext cx="9144000" cy="384175"/>
          </a:xfrm>
          <a:prstGeom prst="rect">
            <a:avLst/>
          </a:prstGeom>
          <a:solidFill>
            <a:srgbClr val="219DC9"/>
          </a:solidFill>
          <a:ln w="9525">
            <a:noFill/>
            <a:miter lim="800000"/>
          </a:ln>
        </p:spPr>
        <p:txBody>
          <a:bodyPr anchor="ctr"/>
          <a:lstStyle/>
          <a:p>
            <a:endParaRPr lang="zh-CN" altLang="zh-CN">
              <a:solidFill>
                <a:srgbClr val="FFFFFF"/>
              </a:solidFill>
              <a:latin typeface="宋体" panose="02010600030101010101" pitchFamily="2" charset="-122"/>
              <a:sym typeface="宋体" panose="02010600030101010101" pitchFamily="2" charset="-122"/>
            </a:endParaRPr>
          </a:p>
        </p:txBody>
      </p:sp>
      <p:sp>
        <p:nvSpPr>
          <p:cNvPr id="4099" name="矩形 1"/>
          <p:cNvSpPr>
            <a:spLocks noChangeArrowheads="1"/>
          </p:cNvSpPr>
          <p:nvPr/>
        </p:nvSpPr>
        <p:spPr bwMode="auto">
          <a:xfrm>
            <a:off x="0" y="0"/>
            <a:ext cx="9144000" cy="6858000"/>
          </a:xfrm>
          <a:prstGeom prst="rect">
            <a:avLst/>
          </a:prstGeom>
          <a:solidFill>
            <a:srgbClr val="219DC9"/>
          </a:solidFill>
          <a:ln w="9525">
            <a:no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01" name="矩形 3"/>
          <p:cNvSpPr>
            <a:spLocks noChangeArrowheads="1"/>
          </p:cNvSpPr>
          <p:nvPr/>
        </p:nvSpPr>
        <p:spPr bwMode="auto">
          <a:xfrm>
            <a:off x="3032522" y="2838450"/>
            <a:ext cx="3051572" cy="1143000"/>
          </a:xfrm>
          <a:prstGeom prst="rect">
            <a:avLst/>
          </a:prstGeom>
          <a:noFill/>
          <a:ln w="12700" cap="flat" cmpd="sng">
            <a:solidFill>
              <a:schemeClr val="bg1"/>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02" name="文本框 4"/>
          <p:cNvSpPr>
            <a:spLocks noChangeArrowheads="1"/>
          </p:cNvSpPr>
          <p:nvPr/>
        </p:nvSpPr>
        <p:spPr bwMode="auto">
          <a:xfrm>
            <a:off x="714348" y="4143380"/>
            <a:ext cx="7903126" cy="707886"/>
          </a:xfrm>
          <a:prstGeom prst="rect">
            <a:avLst/>
          </a:prstGeom>
          <a:noFill/>
          <a:ln w="9525">
            <a:noFill/>
            <a:miter lim="800000"/>
          </a:ln>
        </p:spPr>
        <p:txBody>
          <a:bodyPr wrap="none">
            <a:spAutoFit/>
          </a:bodyPr>
          <a:lstStyle/>
          <a:p>
            <a:r>
              <a:rPr lang="zh-CN" altLang="en-US" sz="4000" b="1" dirty="0" smtClean="0"/>
              <a:t>企业所得税税前扣除凭证管理办法</a:t>
            </a:r>
            <a:endParaRPr lang="zh-CN" altLang="en-US" sz="4000" dirty="0">
              <a:solidFill>
                <a:schemeClr val="bg1"/>
              </a:solidFill>
              <a:latin typeface="方正超粗黑_GBK" pitchFamily="1" charset="-122"/>
              <a:ea typeface="方正超粗黑_GBK" pitchFamily="1" charset="-122"/>
              <a:sym typeface="方正超粗黑_GBK" pitchFamily="1" charset="-122"/>
            </a:endParaRPr>
          </a:p>
        </p:txBody>
      </p:sp>
      <p:pic>
        <p:nvPicPr>
          <p:cNvPr id="1027" name="Picture 3" descr="C:\Program Files (x86)\Microsoft Office\MEDIA\CAGCAT10\j0222017.wmf"/>
          <p:cNvPicPr>
            <a:picLocks noChangeAspect="1" noChangeArrowheads="1"/>
          </p:cNvPicPr>
          <p:nvPr/>
        </p:nvPicPr>
        <p:blipFill>
          <a:blip r:embed="rId2"/>
          <a:srcRect/>
          <a:stretch>
            <a:fillRect/>
          </a:stretch>
        </p:blipFill>
        <p:spPr bwMode="auto">
          <a:xfrm>
            <a:off x="3681374" y="2535174"/>
            <a:ext cx="1781251" cy="178765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1438"/>
            <a:ext cx="8229600" cy="785794"/>
          </a:xfrm>
        </p:spPr>
        <p:txBody>
          <a:bodyPr>
            <a:noAutofit/>
          </a:bodyPr>
          <a:lstStyle/>
          <a:p>
            <a:pPr algn="ctr"/>
            <a:r>
              <a:rPr lang="zh-CN" altLang="en-US" sz="4000" b="1" dirty="0" smtClean="0"/>
              <a:t>企业所得税税前扣除凭证管理办法</a:t>
            </a:r>
            <a:endParaRPr lang="zh-CN" altLang="en-US" sz="4000" dirty="0"/>
          </a:p>
        </p:txBody>
      </p:sp>
      <p:sp>
        <p:nvSpPr>
          <p:cNvPr id="3" name="内容占位符 2"/>
          <p:cNvSpPr>
            <a:spLocks noGrp="1"/>
          </p:cNvSpPr>
          <p:nvPr>
            <p:ph idx="1"/>
          </p:nvPr>
        </p:nvSpPr>
        <p:spPr>
          <a:xfrm>
            <a:off x="285720" y="1000108"/>
            <a:ext cx="8572560" cy="5857892"/>
          </a:xfrm>
        </p:spPr>
        <p:txBody>
          <a:bodyPr>
            <a:normAutofit lnSpcReduction="10000"/>
          </a:bodyPr>
          <a:lstStyle/>
          <a:p>
            <a:pPr marL="0" indent="647700">
              <a:lnSpc>
                <a:spcPct val="120000"/>
              </a:lnSpc>
              <a:spcBef>
                <a:spcPts val="600"/>
              </a:spcBef>
              <a:spcAft>
                <a:spcPts val="600"/>
              </a:spcAft>
            </a:pPr>
            <a:r>
              <a:rPr lang="zh-CN" altLang="en-US" dirty="0" smtClean="0"/>
              <a:t>第一条 为规范企业所得税税前扣除凭证（以下简称“税前扣除凭证”）管理，根据</a:t>
            </a:r>
            <a:r>
              <a:rPr lang="en-US" altLang="zh-CN" dirty="0" smtClean="0"/>
              <a:t>《</a:t>
            </a:r>
            <a:r>
              <a:rPr lang="zh-CN" altLang="en-US" dirty="0" smtClean="0"/>
              <a:t>中华人民共和国企业所得税法</a:t>
            </a:r>
            <a:r>
              <a:rPr lang="en-US" altLang="zh-CN" dirty="0" smtClean="0"/>
              <a:t>》</a:t>
            </a:r>
            <a:r>
              <a:rPr lang="zh-CN" altLang="en-US" dirty="0" smtClean="0"/>
              <a:t>（以下简称“企业所得税法”）及其实施条例、</a:t>
            </a:r>
            <a:r>
              <a:rPr lang="en-US" altLang="zh-CN" dirty="0" smtClean="0"/>
              <a:t>《</a:t>
            </a:r>
            <a:r>
              <a:rPr lang="zh-CN" altLang="en-US" dirty="0" smtClean="0"/>
              <a:t>中华人民共和国税收征收管理法</a:t>
            </a:r>
            <a:r>
              <a:rPr lang="en-US" altLang="zh-CN" dirty="0" smtClean="0"/>
              <a:t>》</a:t>
            </a:r>
            <a:r>
              <a:rPr lang="zh-CN" altLang="en-US" dirty="0" smtClean="0"/>
              <a:t>及其实施细则、</a:t>
            </a:r>
            <a:r>
              <a:rPr lang="en-US" altLang="zh-CN" dirty="0" smtClean="0"/>
              <a:t>《</a:t>
            </a:r>
            <a:r>
              <a:rPr lang="zh-CN" altLang="en-US" dirty="0" smtClean="0"/>
              <a:t>中华人民共和国发票管理办法</a:t>
            </a:r>
            <a:r>
              <a:rPr lang="en-US" altLang="zh-CN" dirty="0" smtClean="0"/>
              <a:t>》</a:t>
            </a:r>
            <a:r>
              <a:rPr lang="zh-CN" altLang="en-US" dirty="0" smtClean="0"/>
              <a:t>及其实施细则等规定，制定本办法。</a:t>
            </a:r>
          </a:p>
          <a:p>
            <a:pPr marL="0" indent="647700">
              <a:lnSpc>
                <a:spcPct val="120000"/>
              </a:lnSpc>
              <a:spcBef>
                <a:spcPts val="600"/>
              </a:spcBef>
            </a:pPr>
            <a:r>
              <a:rPr lang="zh-CN" altLang="en-US" dirty="0" smtClean="0"/>
              <a:t>第二条 本办法所称税前扣除凭证</a:t>
            </a:r>
            <a:r>
              <a:rPr lang="en-US" dirty="0" smtClean="0"/>
              <a:t>,</a:t>
            </a:r>
            <a:r>
              <a:rPr lang="zh-CN" altLang="en-US" dirty="0" smtClean="0"/>
              <a:t>是指企业在计算企业所得税应纳税所得额时，证明与取得收入</a:t>
            </a:r>
            <a:r>
              <a:rPr lang="zh-CN" altLang="en-US" b="1" dirty="0" smtClean="0">
                <a:solidFill>
                  <a:srgbClr val="FF0000"/>
                </a:solidFill>
              </a:rPr>
              <a:t>有关的、合理的</a:t>
            </a:r>
            <a:r>
              <a:rPr lang="zh-CN" altLang="en-US" dirty="0" smtClean="0"/>
              <a:t>支出</a:t>
            </a:r>
            <a:r>
              <a:rPr lang="zh-CN" altLang="en-US" b="1" dirty="0" smtClean="0">
                <a:solidFill>
                  <a:srgbClr val="FF0000"/>
                </a:solidFill>
              </a:rPr>
              <a:t>实际发生</a:t>
            </a:r>
            <a:r>
              <a:rPr lang="zh-CN" altLang="en-US" dirty="0" smtClean="0"/>
              <a:t>，并据以税前扣除的各类凭证。</a:t>
            </a:r>
            <a:endParaRPr lang="en-US" altLang="zh-CN" dirty="0" smtClean="0"/>
          </a:p>
          <a:p>
            <a:pPr marL="0" indent="647700">
              <a:lnSpc>
                <a:spcPct val="110000"/>
              </a:lnSpc>
              <a:spcBef>
                <a:spcPts val="0"/>
              </a:spcBef>
              <a:buNone/>
            </a:pPr>
            <a:r>
              <a:rPr lang="en-US" altLang="zh-CN" dirty="0" smtClean="0">
                <a:latin typeface="+mj-ea"/>
                <a:ea typeface="+mj-ea"/>
              </a:rPr>
              <a:t>(</a:t>
            </a:r>
            <a:r>
              <a:rPr lang="zh-CN" altLang="en-US" dirty="0" smtClean="0">
                <a:latin typeface="+mj-ea"/>
                <a:ea typeface="+mj-ea"/>
              </a:rPr>
              <a:t>注意对比第四条</a:t>
            </a:r>
            <a:r>
              <a:rPr lang="en-US" altLang="zh-CN" dirty="0" smtClean="0">
                <a:latin typeface="+mj-ea"/>
                <a:ea typeface="+mj-ea"/>
              </a:rPr>
              <a:t>)</a:t>
            </a:r>
            <a:endParaRPr lang="zh-CN" altLang="en-US" dirty="0" smtClean="0">
              <a:latin typeface="+mj-ea"/>
              <a:ea typeface="+mj-ea"/>
            </a:endParaRPr>
          </a:p>
          <a:p>
            <a:pPr marL="0" indent="647700">
              <a:lnSpc>
                <a:spcPct val="120000"/>
              </a:lnSpc>
              <a:spcBef>
                <a:spcPts val="1200"/>
              </a:spcBef>
            </a:pPr>
            <a:r>
              <a:rPr lang="zh-CN" altLang="en-US" dirty="0" smtClean="0"/>
              <a:t>第三条 本办法所称企业是指企业所得税法及其实施条例规定的居民企业和非居民企业。</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1438"/>
            <a:ext cx="8229600" cy="785794"/>
          </a:xfrm>
        </p:spPr>
        <p:txBody>
          <a:bodyPr>
            <a:noAutofit/>
          </a:bodyPr>
          <a:lstStyle/>
          <a:p>
            <a:pPr algn="ctr"/>
            <a:r>
              <a:rPr lang="zh-CN" altLang="en-US" sz="4000" b="1" dirty="0" smtClean="0"/>
              <a:t>企业所得税税前扣除凭证管理办法</a:t>
            </a:r>
            <a:endParaRPr lang="zh-CN" altLang="en-US" sz="4000" dirty="0"/>
          </a:p>
        </p:txBody>
      </p:sp>
      <p:sp>
        <p:nvSpPr>
          <p:cNvPr id="3" name="内容占位符 2"/>
          <p:cNvSpPr>
            <a:spLocks noGrp="1"/>
          </p:cNvSpPr>
          <p:nvPr>
            <p:ph idx="1"/>
          </p:nvPr>
        </p:nvSpPr>
        <p:spPr>
          <a:xfrm>
            <a:off x="142876" y="928670"/>
            <a:ext cx="8858280" cy="5715016"/>
          </a:xfrm>
        </p:spPr>
        <p:txBody>
          <a:bodyPr>
            <a:noAutofit/>
          </a:bodyPr>
          <a:lstStyle/>
          <a:p>
            <a:pPr marL="0" indent="647700">
              <a:lnSpc>
                <a:spcPct val="120000"/>
              </a:lnSpc>
              <a:spcBef>
                <a:spcPts val="600"/>
              </a:spcBef>
              <a:spcAft>
                <a:spcPts val="300"/>
              </a:spcAft>
            </a:pPr>
            <a:r>
              <a:rPr lang="zh-CN" altLang="en-US" dirty="0" smtClean="0"/>
              <a:t>第四条 税前扣除凭证在管理中遵循</a:t>
            </a:r>
            <a:r>
              <a:rPr lang="zh-CN" altLang="en-US" b="1" dirty="0" smtClean="0">
                <a:solidFill>
                  <a:schemeClr val="tx1"/>
                </a:solidFill>
              </a:rPr>
              <a:t>真实性、合法性、关联性</a:t>
            </a:r>
            <a:r>
              <a:rPr lang="zh-CN" altLang="en-US" dirty="0" smtClean="0">
                <a:solidFill>
                  <a:schemeClr val="tx1"/>
                </a:solidFill>
              </a:rPr>
              <a:t>原则。真实性是指税前扣除凭证反映的</a:t>
            </a:r>
            <a:r>
              <a:rPr lang="zh-CN" altLang="en-US" b="1" dirty="0" smtClean="0">
                <a:solidFill>
                  <a:schemeClr val="tx1"/>
                </a:solidFill>
              </a:rPr>
              <a:t>经济业务真实</a:t>
            </a:r>
            <a:r>
              <a:rPr lang="zh-CN" altLang="en-US" dirty="0" smtClean="0">
                <a:solidFill>
                  <a:schemeClr val="tx1"/>
                </a:solidFill>
              </a:rPr>
              <a:t>，且支出已经</a:t>
            </a:r>
            <a:r>
              <a:rPr lang="zh-CN" altLang="en-US" b="1" dirty="0" smtClean="0">
                <a:solidFill>
                  <a:schemeClr val="tx1"/>
                </a:solidFill>
              </a:rPr>
              <a:t>实际发生</a:t>
            </a:r>
            <a:r>
              <a:rPr lang="zh-CN" altLang="en-US" dirty="0" smtClean="0">
                <a:solidFill>
                  <a:schemeClr val="tx1"/>
                </a:solidFill>
              </a:rPr>
              <a:t>；合法性是指税前扣除凭证的</a:t>
            </a:r>
            <a:r>
              <a:rPr lang="zh-CN" altLang="en-US" b="1" dirty="0" smtClean="0">
                <a:solidFill>
                  <a:schemeClr val="tx1"/>
                </a:solidFill>
              </a:rPr>
              <a:t>形式、来源符合国家法律、法规等相关规定</a:t>
            </a:r>
            <a:r>
              <a:rPr lang="zh-CN" altLang="en-US" dirty="0" smtClean="0">
                <a:solidFill>
                  <a:schemeClr val="tx1"/>
                </a:solidFill>
              </a:rPr>
              <a:t>；关联性是指税前扣除凭证与其反映的支出</a:t>
            </a:r>
            <a:r>
              <a:rPr lang="zh-CN" altLang="en-US" b="1" dirty="0" smtClean="0">
                <a:solidFill>
                  <a:schemeClr val="tx1"/>
                </a:solidFill>
              </a:rPr>
              <a:t>相关联且有证明力</a:t>
            </a:r>
            <a:r>
              <a:rPr lang="zh-CN" altLang="en-US" dirty="0" smtClean="0">
                <a:solidFill>
                  <a:schemeClr val="tx1"/>
                </a:solidFill>
              </a:rPr>
              <a:t>。</a:t>
            </a:r>
            <a:endParaRPr lang="en-US" altLang="zh-CN" dirty="0" smtClean="0">
              <a:solidFill>
                <a:schemeClr val="tx1"/>
              </a:solidFill>
            </a:endParaRPr>
          </a:p>
          <a:p>
            <a:pPr marL="0" indent="647700">
              <a:lnSpc>
                <a:spcPct val="110000"/>
              </a:lnSpc>
              <a:spcBef>
                <a:spcPts val="0"/>
              </a:spcBef>
              <a:buClr>
                <a:srgbClr val="0BD0D9"/>
              </a:buClr>
              <a:buNone/>
            </a:pPr>
            <a:r>
              <a:rPr lang="zh-CN" altLang="en-US" dirty="0" smtClean="0">
                <a:solidFill>
                  <a:prstClr val="black"/>
                </a:solidFill>
                <a:latin typeface="隶书" panose="02010509060101010101" charset="-122"/>
                <a:ea typeface="隶书" panose="02010509060101010101" charset="-122"/>
              </a:rPr>
              <a:t>本条规定的是扣除凭证的原则，即真实性、合法性、关联性。第二条所称有关的、合理的，是要求支出符合相关性、合理性（税前扣除五原则）。</a:t>
            </a:r>
            <a:endParaRPr lang="zh-CN" altLang="en-US" dirty="0" smtClean="0"/>
          </a:p>
          <a:p>
            <a:pPr marL="0" indent="647700">
              <a:lnSpc>
                <a:spcPct val="120000"/>
              </a:lnSpc>
              <a:spcBef>
                <a:spcPts val="600"/>
              </a:spcBef>
              <a:spcAft>
                <a:spcPts val="300"/>
              </a:spcAft>
            </a:pPr>
            <a:r>
              <a:rPr lang="zh-CN" altLang="en-US" dirty="0" smtClean="0"/>
              <a:t>第五条 企业发生支出，应取得税前扣除凭证，作为计算企业所得税应纳税所得额时扣除相关支出的依据。</a:t>
            </a:r>
          </a:p>
          <a:p>
            <a:pPr marL="0" indent="647700">
              <a:lnSpc>
                <a:spcPct val="120000"/>
              </a:lnSpc>
              <a:spcBef>
                <a:spcPts val="600"/>
              </a:spcBef>
              <a:spcAft>
                <a:spcPts val="300"/>
              </a:spcAft>
            </a:pPr>
            <a:r>
              <a:rPr lang="zh-CN" altLang="en-US" b="1" dirty="0" smtClean="0">
                <a:solidFill>
                  <a:srgbClr val="FF0000"/>
                </a:solidFill>
              </a:rPr>
              <a:t>第六条</a:t>
            </a:r>
            <a:r>
              <a:rPr lang="zh-CN" altLang="en-US" dirty="0" smtClean="0"/>
              <a:t> 企业应在当年度企业所得税法规定的</a:t>
            </a:r>
            <a:r>
              <a:rPr lang="zh-CN" altLang="en-US" b="1" dirty="0" smtClean="0">
                <a:solidFill>
                  <a:srgbClr val="FF0000"/>
                </a:solidFill>
              </a:rPr>
              <a:t>汇算清缴期结束前</a:t>
            </a:r>
            <a:r>
              <a:rPr lang="zh-CN" altLang="en-US" dirty="0" smtClean="0"/>
              <a:t>取得税前扣除凭证。</a:t>
            </a:r>
            <a:endParaRPr lang="en-US" altLang="zh-CN"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1438"/>
            <a:ext cx="8229600" cy="785794"/>
          </a:xfrm>
        </p:spPr>
        <p:txBody>
          <a:bodyPr>
            <a:noAutofit/>
          </a:bodyPr>
          <a:lstStyle/>
          <a:p>
            <a:pPr algn="ctr"/>
            <a:r>
              <a:rPr lang="zh-CN" altLang="en-US" sz="4000" b="1" dirty="0" smtClean="0"/>
              <a:t>企业所得税税前扣除凭证管理办法</a:t>
            </a:r>
            <a:endParaRPr lang="zh-CN" altLang="en-US" sz="4000" dirty="0"/>
          </a:p>
        </p:txBody>
      </p:sp>
      <p:sp>
        <p:nvSpPr>
          <p:cNvPr id="3" name="内容占位符 2"/>
          <p:cNvSpPr>
            <a:spLocks noGrp="1"/>
          </p:cNvSpPr>
          <p:nvPr>
            <p:ph idx="1"/>
          </p:nvPr>
        </p:nvSpPr>
        <p:spPr>
          <a:xfrm>
            <a:off x="285720" y="1000108"/>
            <a:ext cx="8572560" cy="5857892"/>
          </a:xfrm>
        </p:spPr>
        <p:txBody>
          <a:bodyPr>
            <a:normAutofit/>
          </a:bodyPr>
          <a:lstStyle/>
          <a:p>
            <a:pPr marL="0" indent="647700">
              <a:lnSpc>
                <a:spcPct val="110000"/>
              </a:lnSpc>
              <a:spcBef>
                <a:spcPts val="0"/>
              </a:spcBef>
              <a:spcAft>
                <a:spcPts val="600"/>
              </a:spcAft>
            </a:pPr>
            <a:r>
              <a:rPr lang="zh-CN" altLang="en-US" b="1" dirty="0" smtClean="0">
                <a:solidFill>
                  <a:srgbClr val="FF0000"/>
                </a:solidFill>
              </a:rPr>
              <a:t>第九条</a:t>
            </a:r>
            <a:r>
              <a:rPr lang="zh-CN" altLang="en-US" dirty="0" smtClean="0"/>
              <a:t> 企业在境内发生的支出项目</a:t>
            </a:r>
            <a:r>
              <a:rPr lang="zh-CN" altLang="en-US" b="1" dirty="0" smtClean="0">
                <a:solidFill>
                  <a:srgbClr val="FF0000"/>
                </a:solidFill>
              </a:rPr>
              <a:t>属于增值税应税项目</a:t>
            </a:r>
            <a:r>
              <a:rPr lang="zh-CN" altLang="en-US" dirty="0" smtClean="0"/>
              <a:t>（以下简称“应税项目”）的，对方为</a:t>
            </a:r>
            <a:r>
              <a:rPr lang="zh-CN" altLang="en-US" b="1" dirty="0" smtClean="0">
                <a:solidFill>
                  <a:srgbClr val="FF0000"/>
                </a:solidFill>
              </a:rPr>
              <a:t>已办理税务登记</a:t>
            </a:r>
            <a:r>
              <a:rPr lang="zh-CN" altLang="en-US" dirty="0" smtClean="0"/>
              <a:t>的增值税纳税人，其支出以</a:t>
            </a:r>
            <a:r>
              <a:rPr lang="zh-CN" altLang="en-US" b="1" dirty="0" smtClean="0">
                <a:solidFill>
                  <a:srgbClr val="FF0000"/>
                </a:solidFill>
              </a:rPr>
              <a:t>发票</a:t>
            </a:r>
            <a:r>
              <a:rPr lang="zh-CN" altLang="en-US" dirty="0" smtClean="0"/>
              <a:t>（包括按照规定由税务机关代开的发票）作为税前扣除凭证；对方为依法</a:t>
            </a:r>
            <a:r>
              <a:rPr lang="zh-CN" altLang="en-US" b="1" dirty="0" smtClean="0">
                <a:solidFill>
                  <a:srgbClr val="FF0000"/>
                </a:solidFill>
              </a:rPr>
              <a:t>无需办理税务登记的单位或者从事小额零星经营业务的个人</a:t>
            </a:r>
            <a:r>
              <a:rPr lang="zh-CN" altLang="en-US" dirty="0" smtClean="0"/>
              <a:t>，其支出以税务机关代开的发票或者收款凭证及内部凭证作为税前扣除凭证，收款凭证应载明收款单位名称、个人姓名及身份证号、支出项目、收款金额等相关信息。</a:t>
            </a:r>
          </a:p>
          <a:p>
            <a:pPr marL="0" indent="647700">
              <a:lnSpc>
                <a:spcPct val="110000"/>
              </a:lnSpc>
              <a:spcBef>
                <a:spcPts val="0"/>
              </a:spcBef>
              <a:spcAft>
                <a:spcPts val="600"/>
              </a:spcAft>
              <a:buNone/>
            </a:pPr>
            <a:r>
              <a:rPr lang="zh-CN" altLang="en-US" b="1" dirty="0" smtClean="0">
                <a:solidFill>
                  <a:srgbClr val="FF0000"/>
                </a:solidFill>
              </a:rPr>
              <a:t>小额零星经营业务</a:t>
            </a:r>
            <a:r>
              <a:rPr lang="zh-CN" altLang="en-US" dirty="0" smtClean="0"/>
              <a:t>的判断标准是</a:t>
            </a:r>
            <a:r>
              <a:rPr lang="zh-CN" altLang="en-US" b="1" dirty="0" smtClean="0">
                <a:solidFill>
                  <a:srgbClr val="FF0000"/>
                </a:solidFill>
              </a:rPr>
              <a:t>个人</a:t>
            </a:r>
            <a:r>
              <a:rPr lang="zh-CN" altLang="en-US" dirty="0" smtClean="0"/>
              <a:t>从事应税项目经营业务的销售额不超过增值税相关政策规定的</a:t>
            </a:r>
            <a:r>
              <a:rPr lang="zh-CN" altLang="en-US" b="1" dirty="0" smtClean="0">
                <a:solidFill>
                  <a:srgbClr val="FF0000"/>
                </a:solidFill>
              </a:rPr>
              <a:t>起征点</a:t>
            </a:r>
            <a:r>
              <a:rPr lang="zh-CN" altLang="en-US" dirty="0" smtClean="0"/>
              <a:t>。</a:t>
            </a:r>
          </a:p>
          <a:p>
            <a:pPr marL="0" indent="647700">
              <a:lnSpc>
                <a:spcPct val="110000"/>
              </a:lnSpc>
              <a:spcBef>
                <a:spcPts val="0"/>
              </a:spcBef>
              <a:buNone/>
            </a:pPr>
            <a:r>
              <a:rPr lang="zh-CN" altLang="en-US" dirty="0" smtClean="0"/>
              <a:t>税务总局对应税项目开具发票另有规定的，以规定的发票或者票据作为税前扣除凭证。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1438"/>
            <a:ext cx="8229600" cy="785794"/>
          </a:xfrm>
        </p:spPr>
        <p:txBody>
          <a:bodyPr>
            <a:noAutofit/>
          </a:bodyPr>
          <a:lstStyle/>
          <a:p>
            <a:pPr algn="ctr"/>
            <a:r>
              <a:rPr lang="zh-CN" altLang="en-US" sz="4000" b="1" dirty="0" smtClean="0"/>
              <a:t>企业所得税税前扣除凭证管理办法</a:t>
            </a:r>
            <a:endParaRPr lang="zh-CN" altLang="en-US" sz="4000" dirty="0"/>
          </a:p>
        </p:txBody>
      </p:sp>
      <p:sp>
        <p:nvSpPr>
          <p:cNvPr id="3" name="内容占位符 2"/>
          <p:cNvSpPr>
            <a:spLocks noGrp="1"/>
          </p:cNvSpPr>
          <p:nvPr>
            <p:ph idx="1"/>
          </p:nvPr>
        </p:nvSpPr>
        <p:spPr>
          <a:xfrm>
            <a:off x="285720" y="928670"/>
            <a:ext cx="8572560" cy="5857892"/>
          </a:xfrm>
        </p:spPr>
        <p:txBody>
          <a:bodyPr>
            <a:normAutofit fontScale="85000" lnSpcReduction="20000"/>
          </a:bodyPr>
          <a:lstStyle/>
          <a:p>
            <a:pPr marL="0" indent="0">
              <a:lnSpc>
                <a:spcPct val="120000"/>
              </a:lnSpc>
              <a:spcBef>
                <a:spcPts val="600"/>
              </a:spcBef>
              <a:buNone/>
            </a:pPr>
            <a:r>
              <a:rPr lang="zh-CN" altLang="en-US" b="1" dirty="0" smtClean="0">
                <a:latin typeface="楷体" panose="02010609060101010101" pitchFamily="49" charset="-122"/>
                <a:ea typeface="楷体" panose="02010609060101010101" pitchFamily="49" charset="-122"/>
              </a:rPr>
              <a:t>链接：</a:t>
            </a:r>
          </a:p>
          <a:p>
            <a:pPr marL="0" indent="431800">
              <a:lnSpc>
                <a:spcPct val="120000"/>
              </a:lnSpc>
              <a:spcBef>
                <a:spcPts val="600"/>
              </a:spcBef>
              <a:buNone/>
            </a:pPr>
            <a:r>
              <a:rPr lang="en-US" dirty="0" smtClean="0">
                <a:latin typeface="楷体" panose="02010609060101010101" pitchFamily="49" charset="-122"/>
                <a:ea typeface="楷体" panose="02010609060101010101" pitchFamily="49" charset="-122"/>
              </a:rPr>
              <a:t>1</a:t>
            </a:r>
            <a:r>
              <a:rPr lang="zh-CN" altLang="en-US" dirty="0" smtClean="0">
                <a:latin typeface="楷体" panose="02010609060101010101" pitchFamily="49" charset="-122"/>
                <a:ea typeface="楷体" panose="02010609060101010101" pitchFamily="49" charset="-122"/>
              </a:rPr>
              <a:t>．</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税务登记管理办法</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（国家税务总局令第</a:t>
            </a:r>
            <a:r>
              <a:rPr lang="en-US" dirty="0" smtClean="0">
                <a:latin typeface="楷体" panose="02010609060101010101" pitchFamily="49" charset="-122"/>
                <a:ea typeface="楷体" panose="02010609060101010101" pitchFamily="49" charset="-122"/>
              </a:rPr>
              <a:t>36</a:t>
            </a:r>
            <a:r>
              <a:rPr lang="zh-CN" altLang="en-US" dirty="0" smtClean="0">
                <a:latin typeface="楷体" panose="02010609060101010101" pitchFamily="49" charset="-122"/>
                <a:ea typeface="楷体" panose="02010609060101010101" pitchFamily="49" charset="-122"/>
              </a:rPr>
              <a:t>号）第二条</a:t>
            </a:r>
            <a:r>
              <a:rPr lang="en-US" dirty="0" smtClean="0">
                <a:latin typeface="楷体" panose="02010609060101010101" pitchFamily="49" charset="-122"/>
                <a:ea typeface="楷体" panose="02010609060101010101" pitchFamily="49" charset="-122"/>
              </a:rPr>
              <a:t>  </a:t>
            </a:r>
            <a:r>
              <a:rPr lang="zh-CN" altLang="en-US" dirty="0" smtClean="0">
                <a:latin typeface="楷体" panose="02010609060101010101" pitchFamily="49" charset="-122"/>
                <a:ea typeface="楷体" panose="02010609060101010101" pitchFamily="49" charset="-122"/>
              </a:rPr>
              <a:t>企业，企业在外地设立的分支机构和从事生产、经营的场所，个体工商户和从事生产、经营的事业单位，均应当按照</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税收征管法</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及</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实施细则</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和本办法的规定办理税务登记。</a:t>
            </a:r>
          </a:p>
          <a:p>
            <a:pPr marL="0" indent="431800">
              <a:lnSpc>
                <a:spcPct val="120000"/>
              </a:lnSpc>
              <a:spcBef>
                <a:spcPts val="600"/>
              </a:spcBef>
              <a:buNone/>
            </a:pPr>
            <a:r>
              <a:rPr lang="zh-CN" altLang="en-US" dirty="0" smtClean="0">
                <a:latin typeface="楷体" panose="02010609060101010101" pitchFamily="49" charset="-122"/>
                <a:ea typeface="楷体" panose="02010609060101010101" pitchFamily="49" charset="-122"/>
              </a:rPr>
              <a:t>前款规定以外的纳税人，</a:t>
            </a:r>
            <a:r>
              <a:rPr lang="zh-CN" altLang="en-US" dirty="0" smtClean="0">
                <a:solidFill>
                  <a:srgbClr val="FF0000"/>
                </a:solidFill>
                <a:latin typeface="楷体" panose="02010609060101010101" pitchFamily="49" charset="-122"/>
                <a:ea typeface="楷体" panose="02010609060101010101" pitchFamily="49" charset="-122"/>
              </a:rPr>
              <a:t>除国家机关、个人和无固定生产、经营场所的流动性农村小商贩</a:t>
            </a:r>
            <a:r>
              <a:rPr lang="zh-CN" altLang="en-US" dirty="0" smtClean="0">
                <a:latin typeface="楷体" panose="02010609060101010101" pitchFamily="49" charset="-122"/>
                <a:ea typeface="楷体" panose="02010609060101010101" pitchFamily="49" charset="-122"/>
              </a:rPr>
              <a:t>外，也应当按照</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税收征管法</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及</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实施细则</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和本办法的规定办理税务登记。</a:t>
            </a:r>
          </a:p>
          <a:p>
            <a:pPr marL="0" indent="431800">
              <a:lnSpc>
                <a:spcPct val="120000"/>
              </a:lnSpc>
              <a:spcBef>
                <a:spcPts val="600"/>
              </a:spcBef>
              <a:buNone/>
            </a:pPr>
            <a:r>
              <a:rPr lang="zh-CN" altLang="en-US" dirty="0" smtClean="0">
                <a:latin typeface="楷体" panose="02010609060101010101" pitchFamily="49" charset="-122"/>
                <a:ea typeface="楷体" panose="02010609060101010101" pitchFamily="49" charset="-122"/>
              </a:rPr>
              <a:t>根据税收法律、行政法规的规定负有扣缴税款义务的扣缴义务人（国家机关除外），应当按照</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税收征管法</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及</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实施细则</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和本办法的规定办理扣缴税款登记。</a:t>
            </a:r>
          </a:p>
          <a:p>
            <a:pPr marL="0" indent="431800">
              <a:lnSpc>
                <a:spcPct val="120000"/>
              </a:lnSpc>
              <a:spcBef>
                <a:spcPts val="600"/>
              </a:spcBef>
              <a:buNone/>
            </a:pPr>
            <a:r>
              <a:rPr lang="en-US" dirty="0" smtClean="0">
                <a:latin typeface="楷体" panose="02010609060101010101" pitchFamily="49" charset="-122"/>
                <a:ea typeface="楷体" panose="02010609060101010101" pitchFamily="49" charset="-122"/>
              </a:rPr>
              <a:t>2</a:t>
            </a:r>
            <a:r>
              <a:rPr lang="zh-CN" altLang="en-US" dirty="0" smtClean="0">
                <a:latin typeface="楷体" panose="02010609060101010101" pitchFamily="49" charset="-122"/>
                <a:ea typeface="楷体" panose="02010609060101010101" pitchFamily="49" charset="-122"/>
              </a:rPr>
              <a:t>．现行规定：</a:t>
            </a:r>
            <a:r>
              <a:rPr lang="zh-CN" altLang="en-US" dirty="0" smtClean="0">
                <a:solidFill>
                  <a:srgbClr val="FF0000"/>
                </a:solidFill>
                <a:latin typeface="楷体" panose="02010609060101010101" pitchFamily="49" charset="-122"/>
                <a:ea typeface="楷体" panose="02010609060101010101" pitchFamily="49" charset="-122"/>
              </a:rPr>
              <a:t>每次（日）销售额不超过</a:t>
            </a:r>
            <a:r>
              <a:rPr lang="en-US" dirty="0" smtClean="0">
                <a:solidFill>
                  <a:srgbClr val="FF0000"/>
                </a:solidFill>
                <a:latin typeface="楷体" panose="02010609060101010101" pitchFamily="49" charset="-122"/>
                <a:ea typeface="楷体" panose="02010609060101010101" pitchFamily="49" charset="-122"/>
              </a:rPr>
              <a:t>500</a:t>
            </a:r>
            <a:r>
              <a:rPr lang="zh-CN" altLang="en-US" dirty="0" smtClean="0">
                <a:solidFill>
                  <a:srgbClr val="FF0000"/>
                </a:solidFill>
                <a:latin typeface="楷体" panose="02010609060101010101" pitchFamily="49" charset="-122"/>
                <a:ea typeface="楷体" panose="02010609060101010101" pitchFamily="49" charset="-122"/>
              </a:rPr>
              <a:t>元</a:t>
            </a:r>
            <a:r>
              <a:rPr lang="zh-CN" altLang="en-US" dirty="0" smtClean="0">
                <a:latin typeface="楷体" panose="02010609060101010101" pitchFamily="49" charset="-122"/>
                <a:ea typeface="楷体" panose="02010609060101010101" pitchFamily="49" charset="-122"/>
              </a:rPr>
              <a:t>（含本数起征点的调整由财政部和国家税务总局规定。省、自治区、直辖市财政厅（局）和国家税务局应当在规定的幅度内，根据实际情况确定本地区适用的起征点，并报财政部和国家税务总局备案。</a:t>
            </a:r>
            <a:endParaRPr lang="zh-CN" altLang="en-US" dirty="0">
              <a:latin typeface="楷体" panose="02010609060101010101" pitchFamily="49" charset="-122"/>
              <a:ea typeface="楷体" panose="02010609060101010101"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1438"/>
            <a:ext cx="8229600" cy="785794"/>
          </a:xfrm>
        </p:spPr>
        <p:txBody>
          <a:bodyPr>
            <a:noAutofit/>
          </a:bodyPr>
          <a:lstStyle/>
          <a:p>
            <a:pPr algn="ctr"/>
            <a:r>
              <a:rPr lang="zh-CN" altLang="en-US" sz="4000" b="1" dirty="0" smtClean="0"/>
              <a:t>企业所得税税前扣除凭证管理办法</a:t>
            </a:r>
            <a:endParaRPr lang="zh-CN" altLang="en-US" sz="4000" dirty="0"/>
          </a:p>
        </p:txBody>
      </p:sp>
      <p:sp>
        <p:nvSpPr>
          <p:cNvPr id="3" name="内容占位符 2"/>
          <p:cNvSpPr>
            <a:spLocks noGrp="1"/>
          </p:cNvSpPr>
          <p:nvPr>
            <p:ph idx="1"/>
          </p:nvPr>
        </p:nvSpPr>
        <p:spPr>
          <a:xfrm>
            <a:off x="285720" y="1000108"/>
            <a:ext cx="8572560" cy="5857892"/>
          </a:xfrm>
        </p:spPr>
        <p:txBody>
          <a:bodyPr>
            <a:normAutofit/>
          </a:bodyPr>
          <a:lstStyle/>
          <a:p>
            <a:pPr marL="0" indent="647700">
              <a:lnSpc>
                <a:spcPct val="110000"/>
              </a:lnSpc>
              <a:spcBef>
                <a:spcPts val="600"/>
              </a:spcBef>
              <a:spcAft>
                <a:spcPts val="600"/>
              </a:spcAft>
            </a:pPr>
            <a:r>
              <a:rPr lang="zh-CN" altLang="en-US" b="1" dirty="0" smtClean="0">
                <a:solidFill>
                  <a:srgbClr val="FF0000"/>
                </a:solidFill>
              </a:rPr>
              <a:t>第十二条</a:t>
            </a:r>
            <a:r>
              <a:rPr lang="zh-CN" altLang="en-US" dirty="0" smtClean="0"/>
              <a:t> 企业取得私自印制、伪造、变造、</a:t>
            </a:r>
            <a:r>
              <a:rPr lang="zh-CN" altLang="en-US" b="1" dirty="0" smtClean="0">
                <a:solidFill>
                  <a:srgbClr val="FF0000"/>
                </a:solidFill>
              </a:rPr>
              <a:t>作废</a:t>
            </a:r>
            <a:r>
              <a:rPr lang="zh-CN" altLang="en-US" dirty="0" smtClean="0"/>
              <a:t>、开票方非法取得、</a:t>
            </a:r>
            <a:r>
              <a:rPr lang="zh-CN" altLang="en-US" b="1" dirty="0" smtClean="0">
                <a:solidFill>
                  <a:srgbClr val="FF0000"/>
                </a:solidFill>
              </a:rPr>
              <a:t>虚开、填写不规范</a:t>
            </a:r>
            <a:r>
              <a:rPr lang="zh-CN" altLang="en-US" dirty="0" smtClean="0"/>
              <a:t>等不符合规定的发票（以下简称“不合规发票”），以及取得不符合国家法律、法规等相关规定的其他外部凭证（以下简称“不合规其他外部凭证”），</a:t>
            </a:r>
            <a:r>
              <a:rPr lang="zh-CN" altLang="en-US" b="1" dirty="0" smtClean="0">
                <a:solidFill>
                  <a:srgbClr val="FF0000"/>
                </a:solidFill>
              </a:rPr>
              <a:t>不得作为税前扣除凭证</a:t>
            </a:r>
            <a:r>
              <a:rPr lang="zh-CN" altLang="en-US" dirty="0" smtClean="0"/>
              <a:t>。</a:t>
            </a:r>
          </a:p>
          <a:p>
            <a:pPr marL="0" indent="647700">
              <a:lnSpc>
                <a:spcPct val="110000"/>
              </a:lnSpc>
              <a:spcBef>
                <a:spcPts val="600"/>
              </a:spcBef>
              <a:spcAft>
                <a:spcPts val="600"/>
              </a:spcAft>
            </a:pPr>
            <a:r>
              <a:rPr lang="zh-CN" altLang="en-US" b="1" dirty="0" smtClean="0">
                <a:solidFill>
                  <a:srgbClr val="FF0000"/>
                </a:solidFill>
              </a:rPr>
              <a:t>第十三条</a:t>
            </a:r>
            <a:r>
              <a:rPr lang="zh-CN" altLang="en-US" dirty="0" smtClean="0"/>
              <a:t> 企业应当取得而未取得发票、其他外部凭证或者取得不合规发票、不合规其他外部凭证的，若支出真实且已实际发生，应当在当年度</a:t>
            </a:r>
            <a:r>
              <a:rPr lang="zh-CN" altLang="en-US" b="1" dirty="0" smtClean="0">
                <a:solidFill>
                  <a:srgbClr val="FF0000"/>
                </a:solidFill>
              </a:rPr>
              <a:t>汇算清缴期结束前</a:t>
            </a:r>
            <a:r>
              <a:rPr lang="zh-CN" altLang="en-US" dirty="0" smtClean="0"/>
              <a:t>，要求对方</a:t>
            </a:r>
            <a:r>
              <a:rPr lang="zh-CN" altLang="en-US" b="1" dirty="0" smtClean="0">
                <a:solidFill>
                  <a:srgbClr val="FF0000"/>
                </a:solidFill>
              </a:rPr>
              <a:t>补开、换开</a:t>
            </a:r>
            <a:r>
              <a:rPr lang="zh-CN" altLang="en-US" dirty="0" smtClean="0"/>
              <a:t>发票、其他外部凭证。补开、换开后的发票、其他外部凭证符合规定的，可以作为税前扣除凭证。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1438"/>
            <a:ext cx="8229600" cy="785794"/>
          </a:xfrm>
        </p:spPr>
        <p:txBody>
          <a:bodyPr>
            <a:noAutofit/>
          </a:bodyPr>
          <a:lstStyle/>
          <a:p>
            <a:pPr algn="ctr"/>
            <a:r>
              <a:rPr lang="zh-CN" altLang="en-US" sz="4000" b="1" dirty="0" smtClean="0"/>
              <a:t>企业所得税税前扣除凭证管理办法</a:t>
            </a:r>
            <a:endParaRPr lang="zh-CN" altLang="en-US" sz="4000" dirty="0"/>
          </a:p>
        </p:txBody>
      </p:sp>
      <p:sp>
        <p:nvSpPr>
          <p:cNvPr id="3" name="内容占位符 2"/>
          <p:cNvSpPr>
            <a:spLocks noGrp="1"/>
          </p:cNvSpPr>
          <p:nvPr>
            <p:ph idx="1"/>
          </p:nvPr>
        </p:nvSpPr>
        <p:spPr>
          <a:xfrm>
            <a:off x="285720" y="1000108"/>
            <a:ext cx="8572560" cy="5857892"/>
          </a:xfrm>
        </p:spPr>
        <p:txBody>
          <a:bodyPr>
            <a:normAutofit lnSpcReduction="10000"/>
          </a:bodyPr>
          <a:lstStyle/>
          <a:p>
            <a:pPr marL="0" indent="647700">
              <a:lnSpc>
                <a:spcPct val="110000"/>
              </a:lnSpc>
              <a:spcBef>
                <a:spcPts val="0"/>
              </a:spcBef>
            </a:pPr>
            <a:r>
              <a:rPr lang="zh-CN" altLang="en-US" b="1" dirty="0" smtClean="0">
                <a:solidFill>
                  <a:srgbClr val="FF0000"/>
                </a:solidFill>
              </a:rPr>
              <a:t>第十四条</a:t>
            </a:r>
            <a:r>
              <a:rPr lang="zh-CN" altLang="en-US" dirty="0" smtClean="0"/>
              <a:t> 企业在补开、换开发票、其他外部凭证过程中，因对方注销、撤销、依法被吊销营业执照、被税务机关认定为非正常户等特殊原因无法补开、换开发票、其他外部凭证的，可凭以下资料证实支出真实性后，其支出允许税前扣除：</a:t>
            </a:r>
          </a:p>
          <a:p>
            <a:pPr marL="0" indent="647700">
              <a:lnSpc>
                <a:spcPct val="110000"/>
              </a:lnSpc>
              <a:spcBef>
                <a:spcPts val="0"/>
              </a:spcBef>
              <a:buNone/>
            </a:pPr>
            <a:r>
              <a:rPr lang="zh-CN" altLang="en-US" b="1" dirty="0" smtClean="0"/>
              <a:t>（一）</a:t>
            </a:r>
            <a:r>
              <a:rPr lang="zh-CN" altLang="en-US" dirty="0" smtClean="0"/>
              <a:t>无法补开、换开发票、其他外部凭证原因的</a:t>
            </a:r>
            <a:r>
              <a:rPr lang="zh-CN" altLang="en-US" b="1" dirty="0" smtClean="0">
                <a:solidFill>
                  <a:srgbClr val="FF0000"/>
                </a:solidFill>
              </a:rPr>
              <a:t>证明资料</a:t>
            </a:r>
            <a:r>
              <a:rPr lang="zh-CN" altLang="en-US" dirty="0" smtClean="0"/>
              <a:t>（包括工商注销、机构撤销、列入非正常经营户、破产公告等证明资料）；</a:t>
            </a:r>
          </a:p>
          <a:p>
            <a:pPr marL="0" indent="647700">
              <a:lnSpc>
                <a:spcPct val="110000"/>
              </a:lnSpc>
              <a:spcBef>
                <a:spcPts val="0"/>
              </a:spcBef>
              <a:buNone/>
            </a:pPr>
            <a:r>
              <a:rPr lang="zh-CN" altLang="en-US" b="1" dirty="0" smtClean="0"/>
              <a:t>（二）</a:t>
            </a:r>
            <a:r>
              <a:rPr lang="zh-CN" altLang="en-US" dirty="0" smtClean="0"/>
              <a:t>相关业务活动的</a:t>
            </a:r>
            <a:r>
              <a:rPr lang="zh-CN" altLang="en-US" b="1" dirty="0" smtClean="0">
                <a:solidFill>
                  <a:srgbClr val="FF0000"/>
                </a:solidFill>
              </a:rPr>
              <a:t>合同或者协议</a:t>
            </a:r>
            <a:r>
              <a:rPr lang="zh-CN" altLang="en-US" dirty="0" smtClean="0"/>
              <a:t>；</a:t>
            </a:r>
          </a:p>
          <a:p>
            <a:pPr marL="0" indent="647700">
              <a:lnSpc>
                <a:spcPct val="110000"/>
              </a:lnSpc>
              <a:spcBef>
                <a:spcPts val="0"/>
              </a:spcBef>
              <a:buNone/>
            </a:pPr>
            <a:r>
              <a:rPr lang="zh-CN" altLang="en-US" b="1" dirty="0" smtClean="0"/>
              <a:t>（三）</a:t>
            </a:r>
            <a:r>
              <a:rPr lang="zh-CN" altLang="en-US" dirty="0" smtClean="0"/>
              <a:t>采用</a:t>
            </a:r>
            <a:r>
              <a:rPr lang="zh-CN" altLang="en-US" b="1" dirty="0" smtClean="0">
                <a:solidFill>
                  <a:srgbClr val="FF0000"/>
                </a:solidFill>
              </a:rPr>
              <a:t>非现金</a:t>
            </a:r>
            <a:r>
              <a:rPr lang="zh-CN" altLang="en-US" dirty="0" smtClean="0"/>
              <a:t>方式支付的</a:t>
            </a:r>
            <a:r>
              <a:rPr lang="zh-CN" altLang="en-US" b="1" dirty="0" smtClean="0">
                <a:solidFill>
                  <a:srgbClr val="FF0000"/>
                </a:solidFill>
              </a:rPr>
              <a:t>付款凭证</a:t>
            </a:r>
            <a:r>
              <a:rPr lang="zh-CN" altLang="en-US" dirty="0" smtClean="0"/>
              <a:t>；</a:t>
            </a:r>
          </a:p>
          <a:p>
            <a:pPr marL="0" indent="647700">
              <a:lnSpc>
                <a:spcPct val="110000"/>
              </a:lnSpc>
              <a:spcBef>
                <a:spcPts val="0"/>
              </a:spcBef>
              <a:buNone/>
            </a:pPr>
            <a:r>
              <a:rPr lang="zh-CN" altLang="en-US" dirty="0" smtClean="0"/>
              <a:t>（四）货物运输的证明资料；</a:t>
            </a:r>
          </a:p>
          <a:p>
            <a:pPr marL="0" indent="647700">
              <a:lnSpc>
                <a:spcPct val="110000"/>
              </a:lnSpc>
              <a:spcBef>
                <a:spcPts val="0"/>
              </a:spcBef>
              <a:buNone/>
            </a:pPr>
            <a:r>
              <a:rPr lang="zh-CN" altLang="en-US" dirty="0" smtClean="0"/>
              <a:t>（五）货物入库、出库内部凭证；</a:t>
            </a:r>
          </a:p>
          <a:p>
            <a:pPr marL="0" indent="647700">
              <a:lnSpc>
                <a:spcPct val="110000"/>
              </a:lnSpc>
              <a:spcBef>
                <a:spcPts val="0"/>
              </a:spcBef>
              <a:buNone/>
            </a:pPr>
            <a:r>
              <a:rPr lang="zh-CN" altLang="en-US" dirty="0" smtClean="0"/>
              <a:t>（六）企业会计核算记录以及其他资料。</a:t>
            </a:r>
            <a:endParaRPr lang="en-US" altLang="zh-CN" dirty="0" smtClean="0"/>
          </a:p>
          <a:p>
            <a:pPr marL="0" indent="647700">
              <a:lnSpc>
                <a:spcPct val="110000"/>
              </a:lnSpc>
              <a:spcBef>
                <a:spcPts val="0"/>
              </a:spcBef>
              <a:buNone/>
            </a:pPr>
            <a:r>
              <a:rPr lang="zh-CN" altLang="en-US" dirty="0" smtClean="0"/>
              <a:t>前款</a:t>
            </a:r>
            <a:r>
              <a:rPr lang="zh-CN" altLang="en-US" b="1" dirty="0" smtClean="0">
                <a:solidFill>
                  <a:srgbClr val="FF0000"/>
                </a:solidFill>
              </a:rPr>
              <a:t>第一项至第三项</a:t>
            </a:r>
            <a:r>
              <a:rPr lang="zh-CN" altLang="en-US" dirty="0" smtClean="0"/>
              <a:t>为必备资料。</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1438"/>
            <a:ext cx="8229600" cy="785794"/>
          </a:xfrm>
        </p:spPr>
        <p:txBody>
          <a:bodyPr>
            <a:noAutofit/>
          </a:bodyPr>
          <a:lstStyle/>
          <a:p>
            <a:pPr algn="ctr"/>
            <a:r>
              <a:rPr lang="zh-CN" altLang="en-US" sz="4000" b="1" dirty="0" smtClean="0"/>
              <a:t>企业所得税税前扣除凭证管理办法</a:t>
            </a:r>
            <a:endParaRPr lang="zh-CN" altLang="en-US" sz="4000" dirty="0"/>
          </a:p>
        </p:txBody>
      </p:sp>
      <p:sp>
        <p:nvSpPr>
          <p:cNvPr id="3" name="内容占位符 2"/>
          <p:cNvSpPr>
            <a:spLocks noGrp="1"/>
          </p:cNvSpPr>
          <p:nvPr>
            <p:ph idx="1"/>
          </p:nvPr>
        </p:nvSpPr>
        <p:spPr>
          <a:xfrm>
            <a:off x="285720" y="1000108"/>
            <a:ext cx="8572560" cy="5857892"/>
          </a:xfrm>
        </p:spPr>
        <p:txBody>
          <a:bodyPr>
            <a:normAutofit/>
          </a:bodyPr>
          <a:lstStyle/>
          <a:p>
            <a:pPr marL="0" indent="647700">
              <a:lnSpc>
                <a:spcPct val="110000"/>
              </a:lnSpc>
              <a:spcBef>
                <a:spcPts val="600"/>
              </a:spcBef>
              <a:spcAft>
                <a:spcPts val="600"/>
              </a:spcAft>
            </a:pPr>
            <a:r>
              <a:rPr lang="zh-CN" altLang="en-US" dirty="0" smtClean="0"/>
              <a:t>第十五条 汇算清缴期结束后，税务机关发现企业应当取得而未取得发票、其他外部凭证或者取得不合规发票、不合规其他外部凭证并且告知企业的，企业应当</a:t>
            </a:r>
            <a:r>
              <a:rPr lang="zh-CN" altLang="en-US" b="1" dirty="0" smtClean="0">
                <a:solidFill>
                  <a:srgbClr val="FF0000"/>
                </a:solidFill>
              </a:rPr>
              <a:t>自被告知之日起</a:t>
            </a:r>
            <a:r>
              <a:rPr lang="en-US" altLang="zh-CN" b="1" dirty="0" smtClean="0">
                <a:solidFill>
                  <a:srgbClr val="FF0000"/>
                </a:solidFill>
              </a:rPr>
              <a:t>60</a:t>
            </a:r>
            <a:r>
              <a:rPr lang="zh-CN" altLang="en-US" b="1" dirty="0" smtClean="0">
                <a:solidFill>
                  <a:srgbClr val="FF0000"/>
                </a:solidFill>
              </a:rPr>
              <a:t>日内</a:t>
            </a:r>
            <a:r>
              <a:rPr lang="zh-CN" altLang="en-US" dirty="0" smtClean="0"/>
              <a:t>补开、换开符合规定的发票、其他外部凭证。其中，因对方特殊原因无法补开、换开发票、其他外部凭证的，企业应当按照本办法第十四条的规定，自被告知之日起</a:t>
            </a:r>
            <a:r>
              <a:rPr lang="en-US" altLang="zh-CN" dirty="0" smtClean="0"/>
              <a:t>60</a:t>
            </a:r>
            <a:r>
              <a:rPr lang="zh-CN" altLang="en-US" dirty="0" smtClean="0"/>
              <a:t>日内提供可以证实其支出真实性的相关资料。</a:t>
            </a:r>
          </a:p>
          <a:p>
            <a:pPr marL="0" indent="647700">
              <a:lnSpc>
                <a:spcPct val="110000"/>
              </a:lnSpc>
              <a:spcBef>
                <a:spcPts val="600"/>
              </a:spcBef>
              <a:spcAft>
                <a:spcPts val="600"/>
              </a:spcAft>
            </a:pPr>
            <a:r>
              <a:rPr lang="zh-CN" altLang="en-US" dirty="0" smtClean="0"/>
              <a:t>第十六条 企业在规定的期限未能补开、换开符合规定的发票、其他外部凭证，并且未能按照本办法第十四条的规定提供相关资料证实其支出真实性的，相应支出</a:t>
            </a:r>
            <a:r>
              <a:rPr lang="zh-CN" altLang="en-US" b="1" dirty="0" smtClean="0">
                <a:solidFill>
                  <a:srgbClr val="FF0000"/>
                </a:solidFill>
              </a:rPr>
              <a:t>不得</a:t>
            </a:r>
            <a:r>
              <a:rPr lang="zh-CN" altLang="en-US" dirty="0" smtClean="0"/>
              <a:t>在发生年度税前扣除。</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1438"/>
            <a:ext cx="8229600" cy="785794"/>
          </a:xfrm>
        </p:spPr>
        <p:txBody>
          <a:bodyPr>
            <a:noAutofit/>
          </a:bodyPr>
          <a:lstStyle/>
          <a:p>
            <a:pPr algn="ctr"/>
            <a:r>
              <a:rPr lang="zh-CN" altLang="en-US" sz="4000" b="1" dirty="0" smtClean="0"/>
              <a:t>企业所得税税前扣除凭证管理办法</a:t>
            </a:r>
            <a:endParaRPr lang="zh-CN" altLang="en-US" sz="4000" dirty="0"/>
          </a:p>
        </p:txBody>
      </p:sp>
      <p:sp>
        <p:nvSpPr>
          <p:cNvPr id="3" name="内容占位符 2"/>
          <p:cNvSpPr>
            <a:spLocks noGrp="1"/>
          </p:cNvSpPr>
          <p:nvPr>
            <p:ph idx="1"/>
          </p:nvPr>
        </p:nvSpPr>
        <p:spPr>
          <a:xfrm>
            <a:off x="285720" y="1000108"/>
            <a:ext cx="8572560" cy="5857892"/>
          </a:xfrm>
        </p:spPr>
        <p:txBody>
          <a:bodyPr>
            <a:normAutofit/>
          </a:bodyPr>
          <a:lstStyle/>
          <a:p>
            <a:pPr marL="0" indent="647700">
              <a:lnSpc>
                <a:spcPct val="110000"/>
              </a:lnSpc>
              <a:spcBef>
                <a:spcPts val="600"/>
              </a:spcBef>
              <a:spcAft>
                <a:spcPts val="600"/>
              </a:spcAft>
            </a:pPr>
            <a:r>
              <a:rPr lang="zh-CN" altLang="en-US" dirty="0" smtClean="0"/>
              <a:t>第十七条 除发生本办法第十五条规定的情形外，企业以前年度应当取得而未取得发票、其他外部凭证，且相应支出在该年度没有税前扣除的，在以后年度取得符合规定的发票、其他外部凭证或者按照本办法第十四条的规定提供可以证实其支出真实性的相关资料，相应支出可以追补至该支出发生年度税前扣除，但追补年限</a:t>
            </a:r>
            <a:r>
              <a:rPr lang="zh-CN" altLang="en-US" b="1" dirty="0" smtClean="0">
                <a:solidFill>
                  <a:srgbClr val="FF0000"/>
                </a:solidFill>
              </a:rPr>
              <a:t>不得超过五年</a:t>
            </a:r>
            <a:r>
              <a:rPr lang="zh-CN" altLang="en-US" dirty="0" smtClean="0"/>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3365500" y="1593215"/>
            <a:ext cx="5461000" cy="487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000" dirty="0">
                <a:solidFill>
                  <a:schemeClr val="accent5"/>
                </a:solidFill>
                <a:latin typeface="华文楷体" panose="02010600040101010101" pitchFamily="2" charset="-122"/>
                <a:ea typeface="华文楷体" panose="02010600040101010101" pitchFamily="2" charset="-122"/>
              </a:rPr>
              <a:t>小型微利企业所得税优惠政策</a:t>
            </a:r>
          </a:p>
        </p:txBody>
      </p:sp>
      <p:sp>
        <p:nvSpPr>
          <p:cNvPr id="36" name="矩形 35"/>
          <p:cNvSpPr/>
          <p:nvPr/>
        </p:nvSpPr>
        <p:spPr>
          <a:xfrm>
            <a:off x="2762488" y="2482056"/>
            <a:ext cx="5580459" cy="6477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000" dirty="0">
                <a:solidFill>
                  <a:schemeClr val="tx1"/>
                </a:solidFill>
                <a:latin typeface="华文楷体" panose="02010600040101010101" pitchFamily="2" charset="-122"/>
                <a:ea typeface="华文楷体" panose="02010600040101010101" pitchFamily="2" charset="-122"/>
              </a:rPr>
              <a:t>设备、器具一次性扣除</a:t>
            </a:r>
          </a:p>
        </p:txBody>
      </p:sp>
      <p:sp>
        <p:nvSpPr>
          <p:cNvPr id="37" name="矩形 36"/>
          <p:cNvSpPr/>
          <p:nvPr/>
        </p:nvSpPr>
        <p:spPr>
          <a:xfrm>
            <a:off x="3248342" y="3576717"/>
            <a:ext cx="4608910" cy="3774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000" dirty="0">
                <a:solidFill>
                  <a:schemeClr val="accent5"/>
                </a:solidFill>
                <a:latin typeface="华文楷体" panose="02010600040101010101" pitchFamily="2" charset="-122"/>
                <a:ea typeface="华文楷体" panose="02010600040101010101" pitchFamily="2" charset="-122"/>
              </a:rPr>
              <a:t>税前扣除凭证管理办法</a:t>
            </a:r>
          </a:p>
        </p:txBody>
      </p:sp>
      <p:sp>
        <p:nvSpPr>
          <p:cNvPr id="38" name="矩形 37"/>
          <p:cNvSpPr/>
          <p:nvPr/>
        </p:nvSpPr>
        <p:spPr>
          <a:xfrm>
            <a:off x="3524568" y="4487069"/>
            <a:ext cx="3240881" cy="4321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000" dirty="0">
                <a:solidFill>
                  <a:schemeClr val="tx1"/>
                </a:solidFill>
                <a:latin typeface="华文楷体" panose="02010600040101010101" pitchFamily="2" charset="-122"/>
                <a:ea typeface="华文楷体" panose="02010600040101010101" pitchFamily="2" charset="-122"/>
              </a:rPr>
              <a:t>农林牧渔优惠政策</a:t>
            </a:r>
          </a:p>
        </p:txBody>
      </p:sp>
      <p:sp>
        <p:nvSpPr>
          <p:cNvPr id="30" name="椭圆 29"/>
          <p:cNvSpPr/>
          <p:nvPr/>
        </p:nvSpPr>
        <p:spPr>
          <a:xfrm>
            <a:off x="2195736" y="1592796"/>
            <a:ext cx="823772" cy="488319"/>
          </a:xfrm>
          <a:prstGeom prst="ellips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100" dirty="0">
                <a:ln>
                  <a:solidFill>
                    <a:schemeClr val="tx1"/>
                  </a:solidFill>
                </a:ln>
                <a:solidFill>
                  <a:schemeClr val="tx1"/>
                </a:solidFill>
                <a:latin typeface="+mj-ea"/>
                <a:ea typeface="+mj-ea"/>
              </a:rPr>
              <a:t>1</a:t>
            </a:r>
            <a:endParaRPr lang="zh-CN" altLang="en-US" sz="2100" dirty="0">
              <a:ln>
                <a:solidFill>
                  <a:schemeClr val="tx1"/>
                </a:solidFill>
              </a:ln>
              <a:solidFill>
                <a:schemeClr val="tx1"/>
              </a:solidFill>
              <a:latin typeface="+mj-ea"/>
              <a:ea typeface="+mj-ea"/>
            </a:endParaRPr>
          </a:p>
        </p:txBody>
      </p:sp>
      <p:sp>
        <p:nvSpPr>
          <p:cNvPr id="31" name="椭圆 30"/>
          <p:cNvSpPr/>
          <p:nvPr/>
        </p:nvSpPr>
        <p:spPr>
          <a:xfrm>
            <a:off x="2195736" y="2562302"/>
            <a:ext cx="823772" cy="488319"/>
          </a:xfrm>
          <a:prstGeom prst="ellips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100" dirty="0">
                <a:ln>
                  <a:solidFill>
                    <a:schemeClr val="tx1"/>
                  </a:solidFill>
                </a:ln>
                <a:solidFill>
                  <a:schemeClr val="tx1"/>
                </a:solidFill>
                <a:latin typeface="+mj-ea"/>
                <a:ea typeface="+mj-ea"/>
              </a:rPr>
              <a:t>2</a:t>
            </a:r>
            <a:endParaRPr lang="zh-CN" altLang="en-US" sz="2100" dirty="0">
              <a:ln>
                <a:solidFill>
                  <a:schemeClr val="tx1"/>
                </a:solidFill>
              </a:ln>
              <a:solidFill>
                <a:schemeClr val="tx1"/>
              </a:solidFill>
              <a:latin typeface="+mj-ea"/>
              <a:ea typeface="+mj-ea"/>
            </a:endParaRPr>
          </a:p>
        </p:txBody>
      </p:sp>
      <p:sp>
        <p:nvSpPr>
          <p:cNvPr id="32" name="椭圆 31"/>
          <p:cNvSpPr/>
          <p:nvPr/>
        </p:nvSpPr>
        <p:spPr>
          <a:xfrm>
            <a:off x="2163351" y="3465737"/>
            <a:ext cx="823772" cy="488319"/>
          </a:xfrm>
          <a:prstGeom prst="ellips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100" dirty="0">
                <a:ln>
                  <a:solidFill>
                    <a:schemeClr val="tx1"/>
                  </a:solidFill>
                </a:ln>
                <a:solidFill>
                  <a:schemeClr val="tx1"/>
                </a:solidFill>
                <a:latin typeface="+mj-ea"/>
                <a:ea typeface="+mj-ea"/>
              </a:rPr>
              <a:t>3</a:t>
            </a:r>
            <a:endParaRPr lang="zh-CN" altLang="en-US" sz="2100" dirty="0">
              <a:ln>
                <a:solidFill>
                  <a:schemeClr val="tx1"/>
                </a:solidFill>
              </a:ln>
              <a:solidFill>
                <a:schemeClr val="tx1"/>
              </a:solidFill>
              <a:latin typeface="+mj-ea"/>
              <a:ea typeface="+mj-ea"/>
            </a:endParaRPr>
          </a:p>
        </p:txBody>
      </p:sp>
      <p:sp>
        <p:nvSpPr>
          <p:cNvPr id="33" name="椭圆 32"/>
          <p:cNvSpPr/>
          <p:nvPr/>
        </p:nvSpPr>
        <p:spPr>
          <a:xfrm>
            <a:off x="2163351" y="4430767"/>
            <a:ext cx="823772" cy="488319"/>
          </a:xfrm>
          <a:prstGeom prst="ellips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100" dirty="0">
                <a:ln>
                  <a:solidFill>
                    <a:schemeClr val="tx1"/>
                  </a:solidFill>
                </a:ln>
                <a:solidFill>
                  <a:schemeClr val="tx1"/>
                </a:solidFill>
                <a:latin typeface="+mj-ea"/>
                <a:ea typeface="+mj-ea"/>
              </a:rPr>
              <a:t>4</a:t>
            </a:r>
            <a:endParaRPr lang="zh-CN" altLang="en-US" sz="2100" dirty="0">
              <a:ln>
                <a:solidFill>
                  <a:schemeClr val="tx1"/>
                </a:solidFill>
              </a:ln>
              <a:solidFill>
                <a:schemeClr val="tx1"/>
              </a:solidFill>
              <a:latin typeface="+mj-ea"/>
              <a:ea typeface="+mj-ea"/>
            </a:endParaRPr>
          </a:p>
        </p:txBody>
      </p:sp>
      <p:sp>
        <p:nvSpPr>
          <p:cNvPr id="43" name="矩形 42"/>
          <p:cNvSpPr/>
          <p:nvPr/>
        </p:nvSpPr>
        <p:spPr>
          <a:xfrm>
            <a:off x="395288" y="1376363"/>
            <a:ext cx="971550" cy="37802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5400" dirty="0">
                <a:solidFill>
                  <a:schemeClr val="tx1"/>
                </a:solidFill>
                <a:latin typeface="+mj-ea"/>
                <a:ea typeface="+mj-ea"/>
              </a:rPr>
              <a:t>内容</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矩形 1"/>
          <p:cNvSpPr>
            <a:spLocks noChangeArrowheads="1"/>
          </p:cNvSpPr>
          <p:nvPr/>
        </p:nvSpPr>
        <p:spPr bwMode="auto">
          <a:xfrm>
            <a:off x="0" y="6488114"/>
            <a:ext cx="9144000" cy="384175"/>
          </a:xfrm>
          <a:prstGeom prst="rect">
            <a:avLst/>
          </a:prstGeom>
          <a:solidFill>
            <a:srgbClr val="F4B081"/>
          </a:solidFill>
          <a:ln w="9525">
            <a:noFill/>
            <a:miter lim="800000"/>
          </a:ln>
        </p:spPr>
        <p:txBody>
          <a:bodyPr anchor="ctr"/>
          <a:lstStyle/>
          <a:p>
            <a:endParaRPr lang="zh-CN" altLang="zh-CN">
              <a:solidFill>
                <a:srgbClr val="FFFFFF"/>
              </a:solidFill>
              <a:latin typeface="宋体" panose="02010600030101010101" pitchFamily="2" charset="-122"/>
              <a:sym typeface="宋体" panose="02010600030101010101" pitchFamily="2" charset="-122"/>
            </a:endParaRPr>
          </a:p>
        </p:txBody>
      </p:sp>
      <p:sp>
        <p:nvSpPr>
          <p:cNvPr id="50179" name="矩形 1"/>
          <p:cNvSpPr>
            <a:spLocks noChangeArrowheads="1"/>
          </p:cNvSpPr>
          <p:nvPr/>
        </p:nvSpPr>
        <p:spPr bwMode="auto">
          <a:xfrm>
            <a:off x="0" y="0"/>
            <a:ext cx="9144000" cy="6858000"/>
          </a:xfrm>
          <a:prstGeom prst="rect">
            <a:avLst/>
          </a:prstGeom>
          <a:solidFill>
            <a:srgbClr val="F1A069">
              <a:alpha val="80000"/>
            </a:srgbClr>
          </a:solidFill>
          <a:ln w="9525">
            <a:noFill/>
            <a:miter lim="800000"/>
          </a:ln>
        </p:spPr>
        <p:txBody>
          <a:bodyPr anchor="ctr"/>
          <a:lstStyle/>
          <a:p>
            <a:pPr algn="ctr"/>
            <a:endParaRPr lang="zh-CN" altLang="zh-CN">
              <a:solidFill>
                <a:srgbClr val="31CDA8"/>
              </a:solidFill>
              <a:latin typeface="宋体" panose="02010600030101010101" pitchFamily="2" charset="-122"/>
              <a:sym typeface="宋体" panose="02010600030101010101" pitchFamily="2" charset="-122"/>
            </a:endParaRPr>
          </a:p>
        </p:txBody>
      </p:sp>
      <p:sp>
        <p:nvSpPr>
          <p:cNvPr id="50181" name="矩形 3"/>
          <p:cNvSpPr>
            <a:spLocks noChangeArrowheads="1"/>
          </p:cNvSpPr>
          <p:nvPr/>
        </p:nvSpPr>
        <p:spPr bwMode="auto">
          <a:xfrm>
            <a:off x="3032522" y="2838450"/>
            <a:ext cx="3051572" cy="1143000"/>
          </a:xfrm>
          <a:prstGeom prst="rect">
            <a:avLst/>
          </a:prstGeom>
          <a:noFill/>
          <a:ln w="12700" cap="flat" cmpd="sng">
            <a:solidFill>
              <a:schemeClr val="bg1"/>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3074" name="Picture 2" descr="C:\Program Files (x86)\Microsoft Office\MEDIA\CAGCAT10\j0222015.wmf"/>
          <p:cNvPicPr>
            <a:picLocks noChangeAspect="1" noChangeArrowheads="1"/>
          </p:cNvPicPr>
          <p:nvPr/>
        </p:nvPicPr>
        <p:blipFill>
          <a:blip r:embed="rId2"/>
          <a:srcRect/>
          <a:stretch>
            <a:fillRect/>
          </a:stretch>
        </p:blipFill>
        <p:spPr bwMode="auto">
          <a:xfrm>
            <a:off x="3681831" y="2535631"/>
            <a:ext cx="1780337" cy="1786738"/>
          </a:xfrm>
          <a:prstGeom prst="rect">
            <a:avLst/>
          </a:prstGeom>
          <a:noFill/>
        </p:spPr>
      </p:pic>
      <p:sp>
        <p:nvSpPr>
          <p:cNvPr id="7" name="文本框 4"/>
          <p:cNvSpPr>
            <a:spLocks noChangeArrowheads="1"/>
          </p:cNvSpPr>
          <p:nvPr/>
        </p:nvSpPr>
        <p:spPr bwMode="auto">
          <a:xfrm>
            <a:off x="948188" y="4143380"/>
            <a:ext cx="6786880" cy="706755"/>
          </a:xfrm>
          <a:prstGeom prst="rect">
            <a:avLst/>
          </a:prstGeom>
          <a:noFill/>
          <a:ln w="9525">
            <a:noFill/>
            <a:miter lim="800000"/>
          </a:ln>
        </p:spPr>
        <p:txBody>
          <a:bodyPr wrap="none">
            <a:spAutoFit/>
          </a:bodyPr>
          <a:lstStyle/>
          <a:p>
            <a:r>
              <a:rPr lang="zh-CN" altLang="en-US" sz="4000" dirty="0" smtClean="0"/>
              <a:t>农林牧渔企业所得税优惠政策</a:t>
            </a:r>
            <a:endParaRPr lang="zh-CN" altLang="en-US" sz="4000" dirty="0">
              <a:solidFill>
                <a:schemeClr val="bg1"/>
              </a:solidFill>
              <a:latin typeface="方正超粗黑_GBK" pitchFamily="1" charset="-122"/>
              <a:ea typeface="方正超粗黑_GBK" pitchFamily="1" charset="-122"/>
              <a:sym typeface="方正超粗黑_GBK" pitchFamily="1"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6688" y="104775"/>
            <a:ext cx="8793163" cy="6753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9459" name="标题 6145"/>
          <p:cNvSpPr>
            <a:spLocks noGrp="1"/>
          </p:cNvSpPr>
          <p:nvPr>
            <p:ph type="title"/>
          </p:nvPr>
        </p:nvSpPr>
        <p:spPr>
          <a:xfrm>
            <a:off x="448945" y="307848"/>
            <a:ext cx="8229600" cy="1143000"/>
          </a:xfrm>
        </p:spPr>
        <p:txBody>
          <a:bodyPr vert="horz" wrap="square" lIns="91440" tIns="45720" rIns="91440" bIns="45720" anchor="ctr"/>
          <a:lstStyle/>
          <a:p>
            <a:pPr algn="ctr" eaLnBrk="1" hangingPunct="1"/>
            <a:r>
              <a:rPr lang="zh-CN" altLang="en-US" dirty="0"/>
              <a:t>四、农林牧渔优惠</a:t>
            </a:r>
          </a:p>
        </p:txBody>
      </p:sp>
      <p:sp>
        <p:nvSpPr>
          <p:cNvPr id="4" name="矩形 3"/>
          <p:cNvSpPr/>
          <p:nvPr/>
        </p:nvSpPr>
        <p:spPr>
          <a:xfrm>
            <a:off x="175260" y="1179195"/>
            <a:ext cx="8844915" cy="54413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0" i="0" u="none" strike="noStrike" kern="1200" cap="none" spc="0" normalizeH="0" baseline="0" noProof="0" dirty="0">
                <a:ln>
                  <a:noFill/>
                </a:ln>
                <a:solidFill>
                  <a:schemeClr val="tx1"/>
                </a:solidFill>
                <a:effectLst/>
                <a:uLnTx/>
                <a:uFillTx/>
                <a:latin typeface="+mn-ea"/>
                <a:ea typeface="+mn-ea"/>
                <a:cs typeface="+mn-cs"/>
              </a:rPr>
              <a:t>  </a:t>
            </a:r>
            <a:r>
              <a:rPr kumimoji="0" lang="zh-CN" altLang="en-US" sz="2800" b="1" i="0" u="none" strike="noStrike" kern="1200" cap="none" spc="0" normalizeH="0" baseline="0" noProof="0" dirty="0">
                <a:ln>
                  <a:noFill/>
                </a:ln>
                <a:solidFill>
                  <a:schemeClr val="tx1"/>
                </a:solidFill>
                <a:effectLst/>
                <a:uLnTx/>
                <a:uFillTx/>
                <a:latin typeface="+mn-ea"/>
                <a:ea typeface="+mn-ea"/>
                <a:cs typeface="+mn-cs"/>
              </a:rPr>
              <a:t>第一种是全免</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1.</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企业从事蔬菜、谷物、薯类、油料、豆类、棉花、麻类、糖料、水果、坚果的种植；</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2.</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农作物新品种选育；</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3.</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中药材种植；</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4.</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林木培育和种植；</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5.</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牲畜、家禽饲养；</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6.</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林产品采集；</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7.</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灌溉、农产品初加工、兽医、农技推广、农机作业和维修等农、林、牧、渔服务业项目；</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8.</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远洋捕捞；</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9.</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“公司＋农户”经营模式从事农、林、牧、渔业项目的生产。</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0" i="0" u="none" strike="noStrike" kern="1200" cap="none" spc="0" normalizeH="0" baseline="0" noProof="0" dirty="0">
                <a:ln>
                  <a:noFill/>
                </a:ln>
                <a:solidFill>
                  <a:schemeClr val="tx1"/>
                </a:solidFill>
                <a:effectLst/>
                <a:uLnTx/>
                <a:uFillTx/>
                <a:latin typeface="+mn-ea"/>
                <a:ea typeface="+mn-ea"/>
                <a:cs typeface="+mn-cs"/>
              </a:rPr>
              <a:t>   </a:t>
            </a: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6688" y="104775"/>
            <a:ext cx="8793163" cy="6753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0483" name="标题 6145"/>
          <p:cNvSpPr>
            <a:spLocks noGrp="1"/>
          </p:cNvSpPr>
          <p:nvPr>
            <p:ph type="title"/>
          </p:nvPr>
        </p:nvSpPr>
        <p:spPr>
          <a:xfrm>
            <a:off x="448945" y="196088"/>
            <a:ext cx="8229600" cy="1143000"/>
          </a:xfrm>
        </p:spPr>
        <p:txBody>
          <a:bodyPr vert="horz" wrap="square" lIns="91440" tIns="45720" rIns="91440" bIns="45720" anchor="ctr"/>
          <a:lstStyle/>
          <a:p>
            <a:pPr algn="ctr" eaLnBrk="1" hangingPunct="1"/>
            <a:r>
              <a:rPr lang="zh-CN" altLang="en-US" dirty="0"/>
              <a:t>四、农林牧渔优惠</a:t>
            </a:r>
          </a:p>
        </p:txBody>
      </p:sp>
      <p:sp>
        <p:nvSpPr>
          <p:cNvPr id="4" name="矩形 3"/>
          <p:cNvSpPr/>
          <p:nvPr/>
        </p:nvSpPr>
        <p:spPr>
          <a:xfrm>
            <a:off x="167005" y="1618615"/>
            <a:ext cx="8793480" cy="50285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mn-lt"/>
                <a:ea typeface="+mn-ea"/>
                <a:cs typeface="+mn-cs"/>
              </a:rPr>
              <a:t>第二种是减半征税</a:t>
            </a:r>
            <a:endParaRPr kumimoji="0" lang="en-US" altLang="zh-CN" sz="2800" b="1"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lt"/>
                <a:ea typeface="+mn-ea"/>
                <a:cs typeface="+mn-cs"/>
              </a:rPr>
              <a:t>1.</a:t>
            </a:r>
            <a:r>
              <a:rPr kumimoji="0" lang="zh-CN" altLang="en-US" sz="2800" b="0" i="0" u="none" strike="noStrike" kern="1200" cap="none" spc="0" normalizeH="0" baseline="0" noProof="0" dirty="0">
                <a:ln>
                  <a:noFill/>
                </a:ln>
                <a:solidFill>
                  <a:schemeClr val="tx1"/>
                </a:solidFill>
                <a:effectLst/>
                <a:uLnTx/>
                <a:uFillTx/>
                <a:latin typeface="+mn-lt"/>
                <a:ea typeface="+mn-ea"/>
                <a:cs typeface="+mn-cs"/>
              </a:rPr>
              <a:t>花卉、茶以及其他饮料作物和香料作物种植；</a:t>
            </a:r>
            <a:endParaRPr kumimoji="0" lang="en-US" altLang="zh-CN" sz="2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lt"/>
                <a:ea typeface="+mn-ea"/>
                <a:cs typeface="+mn-cs"/>
              </a:rPr>
              <a:t>2.</a:t>
            </a:r>
            <a:r>
              <a:rPr kumimoji="0" lang="zh-CN" altLang="en-US" sz="2800" b="0" i="0" u="none" strike="noStrike" kern="1200" cap="none" spc="0" normalizeH="0" baseline="0" noProof="0" dirty="0">
                <a:ln>
                  <a:noFill/>
                </a:ln>
                <a:solidFill>
                  <a:schemeClr val="tx1"/>
                </a:solidFill>
                <a:effectLst/>
                <a:uLnTx/>
                <a:uFillTx/>
                <a:latin typeface="+mn-lt"/>
                <a:ea typeface="+mn-ea"/>
                <a:cs typeface="+mn-cs"/>
              </a:rPr>
              <a:t>海水养殖、内陆养殖。</a:t>
            </a:r>
            <a:endParaRPr kumimoji="0" lang="en-US" altLang="zh-CN" sz="2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2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0" i="0" u="none" strike="noStrike" kern="1200" cap="none" spc="0" normalizeH="0" baseline="0" noProof="0" dirty="0">
                <a:ln>
                  <a:noFill/>
                </a:ln>
                <a:solidFill>
                  <a:schemeClr val="tx1"/>
                </a:solidFill>
                <a:effectLst/>
                <a:uLnTx/>
                <a:uFillTx/>
                <a:latin typeface="+mn-lt"/>
                <a:ea typeface="+mn-ea"/>
                <a:cs typeface="+mn-cs"/>
              </a:rPr>
              <a:t>▲具体优惠的判断，参照</a:t>
            </a:r>
            <a:r>
              <a:rPr kumimoji="0" lang="en-US" altLang="zh-CN" sz="2800" b="0" i="0" u="none" strike="noStrike" kern="1200" cap="none" spc="0" normalizeH="0" baseline="0" noProof="0" dirty="0">
                <a:ln>
                  <a:noFill/>
                </a:ln>
                <a:solidFill>
                  <a:schemeClr val="tx1"/>
                </a:solidFill>
                <a:effectLst/>
                <a:uLnTx/>
                <a:uFillTx/>
                <a:latin typeface="+mn-lt"/>
                <a:ea typeface="+mn-ea"/>
                <a:cs typeface="+mn-cs"/>
              </a:rPr>
              <a:t>《</a:t>
            </a:r>
            <a:r>
              <a:rPr kumimoji="0" lang="zh-CN" altLang="en-US" sz="2800" b="0" i="0" u="none" strike="noStrike" kern="1200" cap="none" spc="0" normalizeH="0" baseline="0" noProof="0" dirty="0">
                <a:ln>
                  <a:noFill/>
                </a:ln>
                <a:solidFill>
                  <a:schemeClr val="tx1"/>
                </a:solidFill>
                <a:effectLst/>
                <a:uLnTx/>
                <a:uFillTx/>
                <a:latin typeface="+mn-lt"/>
                <a:ea typeface="+mn-ea"/>
                <a:cs typeface="+mn-cs"/>
              </a:rPr>
              <a:t>国家税务总局关于实施农、林、牧、渔业项目企业所得税优惠问题的公告</a:t>
            </a:r>
            <a:r>
              <a:rPr kumimoji="0" lang="en-US" altLang="zh-CN" sz="2800" b="0" i="0" u="none" strike="noStrike" kern="1200" cap="none" spc="0" normalizeH="0" baseline="0" noProof="0" dirty="0">
                <a:ln>
                  <a:noFill/>
                </a:ln>
                <a:solidFill>
                  <a:schemeClr val="tx1"/>
                </a:solidFill>
                <a:effectLst/>
                <a:uLnTx/>
                <a:uFillTx/>
                <a:latin typeface="+mn-lt"/>
                <a:ea typeface="+mn-ea"/>
                <a:cs typeface="+mn-cs"/>
              </a:rPr>
              <a:t>》</a:t>
            </a:r>
            <a:r>
              <a:rPr kumimoji="0" lang="zh-CN" altLang="en-US" sz="2800" b="0" i="0" u="none" strike="noStrike" kern="1200" cap="none" spc="0" normalizeH="0" baseline="0" noProof="0" dirty="0">
                <a:ln>
                  <a:noFill/>
                </a:ln>
                <a:solidFill>
                  <a:schemeClr val="tx1"/>
                </a:solidFill>
                <a:effectLst/>
                <a:uLnTx/>
                <a:uFillTx/>
                <a:latin typeface="+mn-lt"/>
                <a:ea typeface="+mn-ea"/>
                <a:cs typeface="+mn-cs"/>
              </a:rPr>
              <a:t>（</a:t>
            </a:r>
            <a:r>
              <a:rPr kumimoji="0" lang="en-US" altLang="zh-CN" sz="2800" b="0" i="0" u="none" strike="noStrike" kern="1200" cap="none" spc="0" normalizeH="0" baseline="0" noProof="0" dirty="0">
                <a:ln>
                  <a:noFill/>
                </a:ln>
                <a:solidFill>
                  <a:schemeClr val="tx1"/>
                </a:solidFill>
                <a:effectLst/>
                <a:uLnTx/>
                <a:uFillTx/>
                <a:latin typeface="+mn-lt"/>
                <a:ea typeface="+mn-ea"/>
                <a:cs typeface="+mn-cs"/>
              </a:rPr>
              <a:t>2011</a:t>
            </a:r>
            <a:r>
              <a:rPr kumimoji="0" lang="zh-CN" altLang="en-US" sz="2800" b="0" i="0" u="none" strike="noStrike" kern="1200" cap="none" spc="0" normalizeH="0" baseline="0" noProof="0" dirty="0">
                <a:ln>
                  <a:noFill/>
                </a:ln>
                <a:solidFill>
                  <a:schemeClr val="tx1"/>
                </a:solidFill>
                <a:effectLst/>
                <a:uLnTx/>
                <a:uFillTx/>
                <a:latin typeface="+mn-lt"/>
                <a:ea typeface="+mn-ea"/>
                <a:cs typeface="+mn-cs"/>
              </a:rPr>
              <a:t>年</a:t>
            </a:r>
            <a:r>
              <a:rPr kumimoji="0" lang="en-US" altLang="zh-CN" sz="2800" b="0" i="0" u="none" strike="noStrike" kern="1200" cap="none" spc="0" normalizeH="0" baseline="0" noProof="0" dirty="0">
                <a:ln>
                  <a:noFill/>
                </a:ln>
                <a:solidFill>
                  <a:schemeClr val="tx1"/>
                </a:solidFill>
                <a:effectLst/>
                <a:uLnTx/>
                <a:uFillTx/>
                <a:latin typeface="+mn-lt"/>
                <a:ea typeface="+mn-ea"/>
                <a:cs typeface="+mn-cs"/>
              </a:rPr>
              <a:t>48</a:t>
            </a:r>
            <a:r>
              <a:rPr kumimoji="0" lang="zh-CN" altLang="en-US" sz="2800" b="0" i="0" u="none" strike="noStrike" kern="1200" cap="none" spc="0" normalizeH="0" baseline="0" noProof="0" dirty="0">
                <a:ln>
                  <a:noFill/>
                </a:ln>
                <a:solidFill>
                  <a:schemeClr val="tx1"/>
                </a:solidFill>
                <a:effectLst/>
                <a:uLnTx/>
                <a:uFillTx/>
                <a:latin typeface="+mn-lt"/>
                <a:ea typeface="+mn-ea"/>
                <a:cs typeface="+mn-cs"/>
              </a:rPr>
              <a:t>号）执行；</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0" i="0" u="none" strike="noStrike" kern="1200" cap="none" spc="0" normalizeH="0" baseline="0" noProof="0" dirty="0">
                <a:ln>
                  <a:noFill/>
                </a:ln>
                <a:solidFill>
                  <a:schemeClr val="tx1"/>
                </a:solidFill>
                <a:effectLst/>
                <a:uLnTx/>
                <a:uFillTx/>
                <a:latin typeface="+mn-lt"/>
                <a:ea typeface="+mn-ea"/>
                <a:cs typeface="+mn-cs"/>
              </a:rPr>
              <a:t>▲农林牧渔项目判断，参照</a:t>
            </a:r>
            <a:r>
              <a:rPr kumimoji="0" lang="en-US" altLang="zh-CN" sz="2800" b="0" i="0" u="none" strike="noStrike" kern="1200" cap="none" spc="0" normalizeH="0" baseline="0" noProof="0" dirty="0">
                <a:ln>
                  <a:noFill/>
                </a:ln>
                <a:solidFill>
                  <a:schemeClr val="tx1"/>
                </a:solidFill>
                <a:effectLst/>
                <a:uLnTx/>
                <a:uFillTx/>
                <a:latin typeface="+mn-lt"/>
                <a:ea typeface="+mn-ea"/>
                <a:cs typeface="+mn-cs"/>
              </a:rPr>
              <a:t>《</a:t>
            </a:r>
            <a:r>
              <a:rPr kumimoji="0" lang="zh-CN" altLang="en-US" sz="2800" b="0" i="0" u="none" strike="noStrike" kern="1200" cap="none" spc="0" normalizeH="0" baseline="0" noProof="0" dirty="0">
                <a:ln>
                  <a:noFill/>
                </a:ln>
                <a:solidFill>
                  <a:schemeClr val="tx1"/>
                </a:solidFill>
                <a:effectLst/>
                <a:uLnTx/>
                <a:uFillTx/>
                <a:latin typeface="+mn-lt"/>
                <a:ea typeface="+mn-ea"/>
                <a:cs typeface="+mn-cs"/>
              </a:rPr>
              <a:t>国民经济行业分类</a:t>
            </a:r>
            <a:r>
              <a:rPr kumimoji="0" lang="en-US" altLang="zh-CN" sz="2800" b="0" i="0" u="none" strike="noStrike" kern="1200" cap="none" spc="0" normalizeH="0" baseline="0" noProof="0" dirty="0">
                <a:ln>
                  <a:noFill/>
                </a:ln>
                <a:solidFill>
                  <a:schemeClr val="tx1"/>
                </a:solidFill>
                <a:effectLst/>
                <a:uLnTx/>
                <a:uFillTx/>
                <a:latin typeface="+mn-lt"/>
                <a:ea typeface="+mn-ea"/>
                <a:cs typeface="+mn-cs"/>
              </a:rPr>
              <a:t>》</a:t>
            </a:r>
            <a:r>
              <a:rPr kumimoji="0" lang="zh-CN" altLang="en-US" sz="2800" b="0" i="0" u="none" strike="noStrike" kern="1200" cap="none" spc="0" normalizeH="0" baseline="0" noProof="0" dirty="0">
                <a:ln>
                  <a:noFill/>
                </a:ln>
                <a:solidFill>
                  <a:schemeClr val="tx1"/>
                </a:solidFill>
                <a:effectLst/>
                <a:uLnTx/>
                <a:uFillTx/>
                <a:latin typeface="+mn-lt"/>
                <a:ea typeface="+mn-ea"/>
                <a:cs typeface="+mn-cs"/>
              </a:rPr>
              <a:t>（</a:t>
            </a:r>
            <a:r>
              <a:rPr kumimoji="0" lang="en-US" altLang="en-US" sz="2800" b="0" i="0" u="none" strike="noStrike" kern="1200" cap="none" spc="0" normalizeH="0" baseline="0" noProof="0" dirty="0">
                <a:ln>
                  <a:noFill/>
                </a:ln>
                <a:solidFill>
                  <a:schemeClr val="tx1"/>
                </a:solidFill>
                <a:effectLst/>
                <a:uLnTx/>
                <a:uFillTx/>
                <a:latin typeface="+mn-lt"/>
                <a:ea typeface="+mn-ea"/>
                <a:cs typeface="+mn-cs"/>
              </a:rPr>
              <a:t> GB/T 4754—2017</a:t>
            </a:r>
            <a:r>
              <a:rPr kumimoji="0" lang="zh-CN" altLang="en-US" sz="2800" b="0" i="0" u="none" strike="noStrike" kern="1200" cap="none" spc="0" normalizeH="0" baseline="0" noProof="0" dirty="0">
                <a:ln>
                  <a:noFill/>
                </a:ln>
                <a:solidFill>
                  <a:schemeClr val="tx1"/>
                </a:solidFill>
                <a:effectLst/>
                <a:uLnTx/>
                <a:uFillTx/>
                <a:latin typeface="+mn-lt"/>
                <a:ea typeface="+mn-ea"/>
                <a:cs typeface="+mn-cs"/>
              </a:rPr>
              <a:t>）；</a:t>
            </a:r>
            <a:endParaRPr kumimoji="0" lang="en-US" altLang="zh-CN" sz="2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0" i="0" u="none" strike="noStrike" kern="1200" cap="none" spc="0" normalizeH="0" baseline="0" noProof="0" dirty="0">
                <a:ln>
                  <a:noFill/>
                </a:ln>
                <a:solidFill>
                  <a:schemeClr val="tx1"/>
                </a:solidFill>
                <a:effectLst/>
                <a:uLnTx/>
                <a:uFillTx/>
                <a:latin typeface="+mn-lt"/>
                <a:ea typeface="+mn-ea"/>
                <a:cs typeface="+mn-cs"/>
              </a:rPr>
              <a:t>▲留存备查资料，企业所得税优惠事项管理目录（</a:t>
            </a:r>
            <a:r>
              <a:rPr kumimoji="0" lang="en-US" altLang="zh-CN" sz="2800" b="0" i="0" u="none" strike="noStrike" kern="1200" cap="none" spc="0" normalizeH="0" baseline="0" noProof="0" dirty="0">
                <a:ln>
                  <a:noFill/>
                </a:ln>
                <a:solidFill>
                  <a:schemeClr val="tx1"/>
                </a:solidFill>
                <a:effectLst/>
                <a:uLnTx/>
                <a:uFillTx/>
                <a:latin typeface="+mn-lt"/>
                <a:ea typeface="+mn-ea"/>
                <a:cs typeface="+mn-cs"/>
              </a:rPr>
              <a:t>2017</a:t>
            </a:r>
            <a:r>
              <a:rPr kumimoji="0" lang="zh-CN" altLang="en-US" sz="2800" b="0" i="0" u="none" strike="noStrike" kern="1200" cap="none" spc="0" normalizeH="0" baseline="0" noProof="0" dirty="0">
                <a:ln>
                  <a:noFill/>
                </a:ln>
                <a:solidFill>
                  <a:schemeClr val="tx1"/>
                </a:solidFill>
                <a:effectLst/>
                <a:uLnTx/>
                <a:uFillTx/>
                <a:latin typeface="+mn-lt"/>
                <a:ea typeface="+mn-ea"/>
                <a:cs typeface="+mn-cs"/>
              </a:rPr>
              <a:t>年版）（</a:t>
            </a:r>
            <a:r>
              <a:rPr kumimoji="0" lang="en-US" altLang="zh-CN" sz="2800" b="0" i="0" u="none" strike="noStrike" kern="1200" cap="none" spc="0" normalizeH="0" baseline="0" noProof="0" dirty="0">
                <a:ln>
                  <a:noFill/>
                </a:ln>
                <a:solidFill>
                  <a:schemeClr val="tx1"/>
                </a:solidFill>
                <a:effectLst/>
                <a:uLnTx/>
                <a:uFillTx/>
                <a:latin typeface="+mn-lt"/>
                <a:ea typeface="+mn-ea"/>
                <a:cs typeface="+mn-cs"/>
              </a:rPr>
              <a:t>2018</a:t>
            </a:r>
            <a:r>
              <a:rPr kumimoji="0" lang="zh-CN" altLang="en-US" sz="2800" b="0" i="0" u="none" strike="noStrike" kern="1200" cap="none" spc="0" normalizeH="0" baseline="0" noProof="0" dirty="0">
                <a:ln>
                  <a:noFill/>
                </a:ln>
                <a:solidFill>
                  <a:schemeClr val="tx1"/>
                </a:solidFill>
                <a:effectLst/>
                <a:uLnTx/>
                <a:uFillTx/>
                <a:latin typeface="+mn-lt"/>
                <a:ea typeface="+mn-ea"/>
                <a:cs typeface="+mn-cs"/>
              </a:rPr>
              <a:t>年第</a:t>
            </a:r>
            <a:r>
              <a:rPr kumimoji="0" lang="en-US" altLang="zh-CN" sz="2800" b="0" i="0" u="none" strike="noStrike" kern="1200" cap="none" spc="0" normalizeH="0" baseline="0" noProof="0" dirty="0">
                <a:ln>
                  <a:noFill/>
                </a:ln>
                <a:solidFill>
                  <a:schemeClr val="tx1"/>
                </a:solidFill>
                <a:effectLst/>
                <a:uLnTx/>
                <a:uFillTx/>
                <a:latin typeface="+mn-lt"/>
                <a:ea typeface="+mn-ea"/>
                <a:cs typeface="+mn-cs"/>
              </a:rPr>
              <a:t>23</a:t>
            </a:r>
            <a:r>
              <a:rPr kumimoji="0" lang="zh-CN" altLang="en-US" sz="2800" b="0" i="0" u="none" strike="noStrike" kern="1200" cap="none" spc="0" normalizeH="0" baseline="0" noProof="0" dirty="0">
                <a:ln>
                  <a:noFill/>
                </a:ln>
                <a:solidFill>
                  <a:schemeClr val="tx1"/>
                </a:solidFill>
                <a:effectLst/>
                <a:uLnTx/>
                <a:uFillTx/>
                <a:latin typeface="+mn-lt"/>
                <a:ea typeface="+mn-ea"/>
                <a:cs typeface="+mn-cs"/>
              </a:rPr>
              <a:t>号公告）。</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0" i="0" u="none" strike="noStrike" kern="1200" cap="none" spc="0" normalizeH="0" baseline="0" noProof="0" dirty="0">
                <a:ln>
                  <a:noFill/>
                </a:ln>
                <a:solidFill>
                  <a:schemeClr val="tx1"/>
                </a:solidFill>
                <a:effectLst/>
                <a:uLnTx/>
                <a:uFillTx/>
                <a:latin typeface="+mn-ea"/>
                <a:ea typeface="+mn-ea"/>
                <a:cs typeface="+mn-cs"/>
              </a:rPr>
              <a:t>   </a:t>
            </a: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6688" y="104775"/>
            <a:ext cx="8793163" cy="6753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1507" name="标题 6145"/>
          <p:cNvSpPr>
            <a:spLocks noGrp="1"/>
          </p:cNvSpPr>
          <p:nvPr>
            <p:ph type="title"/>
          </p:nvPr>
        </p:nvSpPr>
        <p:spPr>
          <a:xfrm>
            <a:off x="457200" y="345948"/>
            <a:ext cx="8229600" cy="1143000"/>
          </a:xfrm>
        </p:spPr>
        <p:txBody>
          <a:bodyPr vert="horz" wrap="square" lIns="91440" tIns="45720" rIns="91440" bIns="45720" anchor="ctr"/>
          <a:lstStyle/>
          <a:p>
            <a:pPr algn="ctr" eaLnBrk="1" hangingPunct="1"/>
            <a:r>
              <a:rPr lang="zh-CN" altLang="en-US" dirty="0"/>
              <a:t>四、农林牧渔优惠</a:t>
            </a:r>
          </a:p>
        </p:txBody>
      </p:sp>
      <p:sp>
        <p:nvSpPr>
          <p:cNvPr id="4" name="矩形 3"/>
          <p:cNvSpPr/>
          <p:nvPr/>
        </p:nvSpPr>
        <p:spPr>
          <a:xfrm>
            <a:off x="167005" y="1489075"/>
            <a:ext cx="8715375" cy="51581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0" i="0" u="none" strike="noStrike" kern="1200" cap="none" spc="0" normalizeH="0" baseline="0" noProof="0" dirty="0">
                <a:ln>
                  <a:noFill/>
                </a:ln>
                <a:solidFill>
                  <a:schemeClr val="tx1"/>
                </a:solidFill>
                <a:effectLst/>
                <a:uLnTx/>
                <a:uFillTx/>
                <a:latin typeface="+mn-ea"/>
                <a:ea typeface="+mn-ea"/>
                <a:cs typeface="+mn-cs"/>
              </a:rPr>
              <a:t>▲常见问题举例：</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0" i="0" u="none" strike="noStrike" kern="1200" cap="none" spc="0" normalizeH="0" baseline="0" noProof="0" dirty="0">
                <a:ln>
                  <a:noFill/>
                </a:ln>
                <a:solidFill>
                  <a:schemeClr val="tx1"/>
                </a:solidFill>
                <a:effectLst/>
                <a:uLnTx/>
                <a:uFillTx/>
                <a:latin typeface="+mn-ea"/>
                <a:ea typeface="+mn-ea"/>
                <a:cs typeface="+mn-cs"/>
              </a:rPr>
              <a:t>（一）“牲畜、家禽的饲养”以外的生物养殖项目，按“海水养殖、内陆养殖”项目处理。</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0" i="0" u="none" strike="noStrike" kern="1200" cap="none" spc="0" normalizeH="0" baseline="0" noProof="0" dirty="0">
                <a:ln>
                  <a:noFill/>
                </a:ln>
                <a:solidFill>
                  <a:schemeClr val="tx1"/>
                </a:solidFill>
                <a:effectLst/>
                <a:uLnTx/>
                <a:uFillTx/>
                <a:latin typeface="+mn-ea"/>
                <a:ea typeface="+mn-ea"/>
                <a:cs typeface="+mn-cs"/>
              </a:rPr>
              <a:t>（二）植物的出租、养护不享受减免税优惠。</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0" i="0" u="none" strike="noStrike" kern="1200" cap="none" spc="0" normalizeH="0" baseline="0" noProof="0" dirty="0">
                <a:ln>
                  <a:noFill/>
                </a:ln>
                <a:solidFill>
                  <a:schemeClr val="tx1"/>
                </a:solidFill>
                <a:effectLst/>
                <a:uLnTx/>
                <a:uFillTx/>
                <a:latin typeface="+mn-ea"/>
                <a:ea typeface="+mn-ea"/>
                <a:cs typeface="+mn-cs"/>
              </a:rPr>
              <a:t>（三）农产品初加工</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财政部、国家税务总局关于发布享受企业所得税优惠政策的农产品初加工范围（试行）的通知</a:t>
            </a:r>
            <a:r>
              <a:rPr kumimoji="0" lang="en-US" altLang="zh-CN" sz="2800" b="0" i="0" u="none" strike="noStrike" kern="1200" cap="none" spc="0" normalizeH="0" baseline="0" noProof="0" dirty="0">
                <a:ln>
                  <a:noFill/>
                </a:ln>
                <a:solidFill>
                  <a:schemeClr val="tx1"/>
                </a:solidFill>
                <a:effectLst/>
                <a:uLnTx/>
                <a:uFillTx/>
                <a:latin typeface="+mn-ea"/>
                <a:ea typeface="+mn-ea"/>
                <a:cs typeface="+mn-cs"/>
              </a:rPr>
              <a:t>》</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（财税</a:t>
            </a:r>
            <a:r>
              <a:rPr kumimoji="0" lang="en-US" altLang="zh-CN" sz="2800" b="0" i="0" u="none" strike="noStrike" kern="1200" cap="none" spc="0" normalizeH="0" baseline="0" noProof="0" dirty="0">
                <a:ln>
                  <a:noFill/>
                </a:ln>
                <a:solidFill>
                  <a:schemeClr val="tx1"/>
                </a:solidFill>
                <a:effectLst/>
                <a:uLnTx/>
                <a:uFillTx/>
                <a:latin typeface="+mn-ea"/>
                <a:ea typeface="+mn-ea"/>
                <a:cs typeface="+mn-cs"/>
              </a:rPr>
              <a:t>〔</a:t>
            </a:r>
            <a:r>
              <a:rPr kumimoji="0" lang="en-US" altLang="en-US" sz="2800" b="0" i="0" u="none" strike="noStrike" kern="1200" cap="none" spc="0" normalizeH="0" baseline="0" noProof="0" dirty="0">
                <a:ln>
                  <a:noFill/>
                </a:ln>
                <a:solidFill>
                  <a:schemeClr val="tx1"/>
                </a:solidFill>
                <a:effectLst/>
                <a:uLnTx/>
                <a:uFillTx/>
                <a:latin typeface="+mn-ea"/>
                <a:ea typeface="+mn-ea"/>
                <a:cs typeface="+mn-cs"/>
              </a:rPr>
              <a:t>2008</a:t>
            </a:r>
            <a:r>
              <a:rPr kumimoji="0" lang="en-US" altLang="zh-CN" sz="2800" b="0" i="0" u="none" strike="noStrike" kern="1200" cap="none" spc="0" normalizeH="0" baseline="0" noProof="0" dirty="0">
                <a:ln>
                  <a:noFill/>
                </a:ln>
                <a:solidFill>
                  <a:schemeClr val="tx1"/>
                </a:solidFill>
                <a:effectLst/>
                <a:uLnTx/>
                <a:uFillTx/>
                <a:latin typeface="+mn-ea"/>
                <a:ea typeface="+mn-ea"/>
                <a:cs typeface="+mn-cs"/>
              </a:rPr>
              <a:t>〕</a:t>
            </a:r>
            <a:r>
              <a:rPr kumimoji="0" lang="en-US" altLang="en-US" sz="2800" b="0" i="0" u="none" strike="noStrike" kern="1200" cap="none" spc="0" normalizeH="0" baseline="0" noProof="0" dirty="0">
                <a:ln>
                  <a:noFill/>
                </a:ln>
                <a:solidFill>
                  <a:schemeClr val="tx1"/>
                </a:solidFill>
                <a:effectLst/>
                <a:uLnTx/>
                <a:uFillTx/>
                <a:latin typeface="+mn-ea"/>
                <a:ea typeface="+mn-ea"/>
                <a:cs typeface="+mn-cs"/>
              </a:rPr>
              <a:t>149</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号）</a:t>
            </a:r>
            <a:endParaRPr kumimoji="0" lang="en-US"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财政部、国家税务总局关于享受企业所得税优惠的农产品初加工有关范围的补充通知</a:t>
            </a:r>
            <a:r>
              <a:rPr kumimoji="0" lang="en-US" altLang="zh-CN" sz="2800" b="0" i="0" u="none" strike="noStrike" kern="1200" cap="none" spc="0" normalizeH="0" baseline="0" noProof="0" dirty="0">
                <a:ln>
                  <a:noFill/>
                </a:ln>
                <a:solidFill>
                  <a:schemeClr val="tx1"/>
                </a:solidFill>
                <a:effectLst/>
                <a:uLnTx/>
                <a:uFillTx/>
                <a:latin typeface="+mn-ea"/>
                <a:ea typeface="+mn-ea"/>
                <a:cs typeface="+mn-cs"/>
              </a:rPr>
              <a:t>》</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（财税</a:t>
            </a:r>
            <a:r>
              <a:rPr kumimoji="0" lang="en-US" altLang="zh-CN" sz="2800" b="0" i="0" u="none" strike="noStrike" kern="1200" cap="none" spc="0" normalizeH="0" baseline="0" noProof="0" dirty="0">
                <a:ln>
                  <a:noFill/>
                </a:ln>
                <a:solidFill>
                  <a:schemeClr val="tx1"/>
                </a:solidFill>
                <a:effectLst/>
                <a:uLnTx/>
                <a:uFillTx/>
                <a:latin typeface="+mn-ea"/>
                <a:ea typeface="+mn-ea"/>
                <a:cs typeface="+mn-cs"/>
              </a:rPr>
              <a:t>〔</a:t>
            </a:r>
            <a:r>
              <a:rPr kumimoji="0" lang="en-US" altLang="en-US" sz="2800" b="0" i="0" u="none" strike="noStrike" kern="1200" cap="none" spc="0" normalizeH="0" baseline="0" noProof="0" dirty="0">
                <a:ln>
                  <a:noFill/>
                </a:ln>
                <a:solidFill>
                  <a:schemeClr val="tx1"/>
                </a:solidFill>
                <a:effectLst/>
                <a:uLnTx/>
                <a:uFillTx/>
                <a:latin typeface="+mn-ea"/>
                <a:ea typeface="+mn-ea"/>
                <a:cs typeface="+mn-cs"/>
              </a:rPr>
              <a:t>2011</a:t>
            </a:r>
            <a:r>
              <a:rPr kumimoji="0" lang="en-US" altLang="zh-CN" sz="2800" b="0" i="0" u="none" strike="noStrike" kern="1200" cap="none" spc="0" normalizeH="0" baseline="0" noProof="0" dirty="0">
                <a:ln>
                  <a:noFill/>
                </a:ln>
                <a:solidFill>
                  <a:schemeClr val="tx1"/>
                </a:solidFill>
                <a:effectLst/>
                <a:uLnTx/>
                <a:uFillTx/>
                <a:latin typeface="+mn-ea"/>
                <a:ea typeface="+mn-ea"/>
                <a:cs typeface="+mn-cs"/>
              </a:rPr>
              <a:t>〕</a:t>
            </a:r>
            <a:r>
              <a:rPr kumimoji="0" lang="en-US" altLang="en-US" sz="2800" b="0" i="0" u="none" strike="noStrike" kern="1200" cap="none" spc="0" normalizeH="0" baseline="0" noProof="0" dirty="0">
                <a:ln>
                  <a:noFill/>
                </a:ln>
                <a:solidFill>
                  <a:schemeClr val="tx1"/>
                </a:solidFill>
                <a:effectLst/>
                <a:uLnTx/>
                <a:uFillTx/>
                <a:latin typeface="+mn-ea"/>
                <a:ea typeface="+mn-ea"/>
                <a:cs typeface="+mn-cs"/>
              </a:rPr>
              <a:t>26</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号）</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0" i="0" u="none" strike="noStrike" kern="1200" cap="none" spc="0" normalizeH="0" baseline="0" noProof="0" dirty="0">
                <a:ln>
                  <a:noFill/>
                </a:ln>
                <a:solidFill>
                  <a:schemeClr val="tx1"/>
                </a:solidFill>
                <a:effectLst/>
                <a:uLnTx/>
                <a:uFillTx/>
                <a:latin typeface="+mn-ea"/>
                <a:ea typeface="+mn-ea"/>
                <a:cs typeface="+mn-cs"/>
              </a:rPr>
              <a:t>   </a:t>
            </a: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矩形 1"/>
          <p:cNvSpPr>
            <a:spLocks noChangeArrowheads="1"/>
          </p:cNvSpPr>
          <p:nvPr/>
        </p:nvSpPr>
        <p:spPr bwMode="auto">
          <a:xfrm>
            <a:off x="0" y="6488114"/>
            <a:ext cx="9144000" cy="384175"/>
          </a:xfrm>
          <a:prstGeom prst="rect">
            <a:avLst/>
          </a:prstGeom>
          <a:solidFill>
            <a:srgbClr val="F4B081"/>
          </a:solidFill>
          <a:ln w="9525">
            <a:noFill/>
            <a:miter lim="800000"/>
          </a:ln>
        </p:spPr>
        <p:txBody>
          <a:bodyPr anchor="ctr"/>
          <a:lstStyle/>
          <a:p>
            <a:endParaRPr lang="zh-CN" altLang="zh-CN">
              <a:solidFill>
                <a:srgbClr val="FFFFFF"/>
              </a:solidFill>
              <a:latin typeface="宋体" panose="02010600030101010101" pitchFamily="2" charset="-122"/>
              <a:sym typeface="宋体" panose="02010600030101010101" pitchFamily="2" charset="-122"/>
            </a:endParaRPr>
          </a:p>
        </p:txBody>
      </p:sp>
      <p:sp>
        <p:nvSpPr>
          <p:cNvPr id="50179" name="矩形 1"/>
          <p:cNvSpPr>
            <a:spLocks noChangeArrowheads="1"/>
          </p:cNvSpPr>
          <p:nvPr/>
        </p:nvSpPr>
        <p:spPr bwMode="auto">
          <a:xfrm>
            <a:off x="0" y="0"/>
            <a:ext cx="9144000" cy="6858000"/>
          </a:xfrm>
          <a:prstGeom prst="rect">
            <a:avLst/>
          </a:prstGeom>
          <a:solidFill>
            <a:srgbClr val="F1A069">
              <a:alpha val="80000"/>
            </a:srgbClr>
          </a:solidFill>
          <a:ln w="9525">
            <a:noFill/>
            <a:miter lim="800000"/>
          </a:ln>
        </p:spPr>
        <p:txBody>
          <a:bodyPr anchor="ctr"/>
          <a:lstStyle/>
          <a:p>
            <a:pPr algn="ctr"/>
            <a:endParaRPr lang="zh-CN" altLang="zh-CN">
              <a:solidFill>
                <a:srgbClr val="31CDA8"/>
              </a:solidFill>
              <a:latin typeface="宋体" panose="02010600030101010101" pitchFamily="2" charset="-122"/>
              <a:sym typeface="宋体" panose="02010600030101010101" pitchFamily="2" charset="-122"/>
            </a:endParaRPr>
          </a:p>
        </p:txBody>
      </p:sp>
      <p:sp>
        <p:nvSpPr>
          <p:cNvPr id="50181" name="矩形 3"/>
          <p:cNvSpPr>
            <a:spLocks noChangeArrowheads="1"/>
          </p:cNvSpPr>
          <p:nvPr/>
        </p:nvSpPr>
        <p:spPr bwMode="auto">
          <a:xfrm>
            <a:off x="3032522" y="2838450"/>
            <a:ext cx="3051572" cy="1143000"/>
          </a:xfrm>
          <a:prstGeom prst="rect">
            <a:avLst/>
          </a:prstGeom>
          <a:noFill/>
          <a:ln w="12700" cap="flat" cmpd="sng">
            <a:solidFill>
              <a:schemeClr val="bg1"/>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3074" name="Picture 2" descr="C:\Program Files (x86)\Microsoft Office\MEDIA\CAGCAT10\j0222015.wmf"/>
          <p:cNvPicPr>
            <a:picLocks noChangeAspect="1" noChangeArrowheads="1"/>
          </p:cNvPicPr>
          <p:nvPr/>
        </p:nvPicPr>
        <p:blipFill>
          <a:blip r:embed="rId2"/>
          <a:srcRect/>
          <a:stretch>
            <a:fillRect/>
          </a:stretch>
        </p:blipFill>
        <p:spPr bwMode="auto">
          <a:xfrm>
            <a:off x="3681831" y="2535631"/>
            <a:ext cx="1780337" cy="1786738"/>
          </a:xfrm>
          <a:prstGeom prst="rect">
            <a:avLst/>
          </a:prstGeom>
          <a:noFill/>
        </p:spPr>
      </p:pic>
      <p:sp>
        <p:nvSpPr>
          <p:cNvPr id="7" name="文本框 4"/>
          <p:cNvSpPr>
            <a:spLocks noChangeArrowheads="1"/>
          </p:cNvSpPr>
          <p:nvPr/>
        </p:nvSpPr>
        <p:spPr bwMode="auto">
          <a:xfrm>
            <a:off x="948188" y="4143380"/>
            <a:ext cx="7879080" cy="707886"/>
          </a:xfrm>
          <a:prstGeom prst="rect">
            <a:avLst/>
          </a:prstGeom>
          <a:noFill/>
          <a:ln w="9525">
            <a:noFill/>
            <a:miter lim="800000"/>
          </a:ln>
        </p:spPr>
        <p:txBody>
          <a:bodyPr wrap="none">
            <a:spAutoFit/>
          </a:bodyPr>
          <a:lstStyle/>
          <a:p>
            <a:r>
              <a:rPr lang="zh-CN" altLang="en-US" sz="4000" dirty="0" smtClean="0"/>
              <a:t>小型微利企业所得税优惠政策扩围</a:t>
            </a:r>
            <a:endParaRPr lang="zh-CN" altLang="en-US" sz="4000" dirty="0">
              <a:solidFill>
                <a:schemeClr val="bg1"/>
              </a:solidFill>
              <a:latin typeface="方正超粗黑_GBK" pitchFamily="1" charset="-122"/>
              <a:ea typeface="方正超粗黑_GBK" pitchFamily="1" charset="-122"/>
              <a:sym typeface="方正超粗黑_GBK" pitchFamily="1"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1500174"/>
            <a:ext cx="8329642" cy="5072098"/>
          </a:xfrm>
        </p:spPr>
        <p:txBody>
          <a:bodyPr>
            <a:normAutofit/>
          </a:bodyPr>
          <a:lstStyle/>
          <a:p>
            <a:pPr marL="0" indent="274320" fontAlgn="auto">
              <a:lnSpc>
                <a:spcPts val="3000"/>
              </a:lnSpc>
              <a:spcBef>
                <a:spcPts val="0"/>
              </a:spcBef>
              <a:buNone/>
            </a:pPr>
            <a:r>
              <a:rPr lang="zh-CN" altLang="en-US" sz="2400" dirty="0" smtClean="0">
                <a:latin typeface="华文楷体" panose="02010600040101010101" pitchFamily="2" charset="-122"/>
                <a:ea typeface="华文楷体" panose="02010600040101010101" pitchFamily="2" charset="-122"/>
                <a:cs typeface="华文楷体" panose="02010600040101010101" pitchFamily="2" charset="-122"/>
              </a:rPr>
              <a:t>对小型微利企业年应纳税所得额不超过</a:t>
            </a:r>
            <a:r>
              <a:rPr lang="en-US" altLang="en-US" sz="2400" dirty="0" smtClean="0">
                <a:latin typeface="华文楷体" panose="02010600040101010101" pitchFamily="2" charset="-122"/>
                <a:ea typeface="华文楷体" panose="02010600040101010101" pitchFamily="2" charset="-122"/>
                <a:cs typeface="华文楷体" panose="02010600040101010101" pitchFamily="2" charset="-122"/>
              </a:rPr>
              <a:t>100</a:t>
            </a:r>
            <a:r>
              <a:rPr lang="zh-CN" altLang="en-US" sz="2400" dirty="0" smtClean="0">
                <a:latin typeface="华文楷体" panose="02010600040101010101" pitchFamily="2" charset="-122"/>
                <a:ea typeface="华文楷体" panose="02010600040101010101" pitchFamily="2" charset="-122"/>
                <a:cs typeface="华文楷体" panose="02010600040101010101" pitchFamily="2" charset="-122"/>
              </a:rPr>
              <a:t>万元的部分，减按</a:t>
            </a:r>
            <a:r>
              <a:rPr lang="en-US" altLang="en-US" sz="2400" dirty="0" smtClean="0">
                <a:latin typeface="华文楷体" panose="02010600040101010101" pitchFamily="2" charset="-122"/>
                <a:ea typeface="华文楷体" panose="02010600040101010101" pitchFamily="2" charset="-122"/>
                <a:cs typeface="华文楷体" panose="02010600040101010101" pitchFamily="2" charset="-122"/>
              </a:rPr>
              <a:t>25%</a:t>
            </a:r>
            <a:r>
              <a:rPr lang="zh-CN" altLang="en-US" sz="2400" dirty="0" smtClean="0">
                <a:latin typeface="华文楷体" panose="02010600040101010101" pitchFamily="2" charset="-122"/>
                <a:ea typeface="华文楷体" panose="02010600040101010101" pitchFamily="2" charset="-122"/>
                <a:cs typeface="华文楷体" panose="02010600040101010101" pitchFamily="2" charset="-122"/>
              </a:rPr>
              <a:t>计入应纳税所得额，按</a:t>
            </a:r>
            <a:r>
              <a:rPr lang="en-US" altLang="en-US" sz="2400" dirty="0" smtClean="0">
                <a:latin typeface="华文楷体" panose="02010600040101010101" pitchFamily="2" charset="-122"/>
                <a:ea typeface="华文楷体" panose="02010600040101010101" pitchFamily="2" charset="-122"/>
                <a:cs typeface="华文楷体" panose="02010600040101010101" pitchFamily="2" charset="-122"/>
              </a:rPr>
              <a:t>20%</a:t>
            </a:r>
            <a:r>
              <a:rPr lang="zh-CN" altLang="en-US" sz="2400" dirty="0" smtClean="0">
                <a:latin typeface="华文楷体" panose="02010600040101010101" pitchFamily="2" charset="-122"/>
                <a:ea typeface="华文楷体" panose="02010600040101010101" pitchFamily="2" charset="-122"/>
                <a:cs typeface="华文楷体" panose="02010600040101010101" pitchFamily="2" charset="-122"/>
              </a:rPr>
              <a:t>的税率缴纳企业所得税；对年应纳税所得额超过</a:t>
            </a:r>
            <a:r>
              <a:rPr lang="en-US" altLang="en-US" sz="2400" dirty="0" smtClean="0">
                <a:latin typeface="华文楷体" panose="02010600040101010101" pitchFamily="2" charset="-122"/>
                <a:ea typeface="华文楷体" panose="02010600040101010101" pitchFamily="2" charset="-122"/>
                <a:cs typeface="华文楷体" panose="02010600040101010101" pitchFamily="2" charset="-122"/>
              </a:rPr>
              <a:t>100</a:t>
            </a:r>
            <a:r>
              <a:rPr lang="zh-CN" altLang="en-US" sz="2400" dirty="0" smtClean="0">
                <a:latin typeface="华文楷体" panose="02010600040101010101" pitchFamily="2" charset="-122"/>
                <a:ea typeface="华文楷体" panose="02010600040101010101" pitchFamily="2" charset="-122"/>
                <a:cs typeface="华文楷体" panose="02010600040101010101" pitchFamily="2" charset="-122"/>
              </a:rPr>
              <a:t>万元但不超过</a:t>
            </a:r>
            <a:r>
              <a:rPr lang="en-US" altLang="en-US" sz="2400" dirty="0" smtClean="0">
                <a:latin typeface="华文楷体" panose="02010600040101010101" pitchFamily="2" charset="-122"/>
                <a:ea typeface="华文楷体" panose="02010600040101010101" pitchFamily="2" charset="-122"/>
                <a:cs typeface="华文楷体" panose="02010600040101010101" pitchFamily="2" charset="-122"/>
              </a:rPr>
              <a:t>300</a:t>
            </a:r>
            <a:r>
              <a:rPr lang="zh-CN" altLang="en-US" sz="2400" dirty="0" smtClean="0">
                <a:latin typeface="华文楷体" panose="02010600040101010101" pitchFamily="2" charset="-122"/>
                <a:ea typeface="华文楷体" panose="02010600040101010101" pitchFamily="2" charset="-122"/>
                <a:cs typeface="华文楷体" panose="02010600040101010101" pitchFamily="2" charset="-122"/>
              </a:rPr>
              <a:t>万元的部分，减按</a:t>
            </a:r>
            <a:r>
              <a:rPr lang="en-US" altLang="en-US" sz="2400" dirty="0" smtClean="0">
                <a:latin typeface="华文楷体" panose="02010600040101010101" pitchFamily="2" charset="-122"/>
                <a:ea typeface="华文楷体" panose="02010600040101010101" pitchFamily="2" charset="-122"/>
                <a:cs typeface="华文楷体" panose="02010600040101010101" pitchFamily="2" charset="-122"/>
              </a:rPr>
              <a:t>50%</a:t>
            </a:r>
            <a:r>
              <a:rPr lang="zh-CN" altLang="en-US" sz="2400" dirty="0" smtClean="0">
                <a:latin typeface="华文楷体" panose="02010600040101010101" pitchFamily="2" charset="-122"/>
                <a:ea typeface="华文楷体" panose="02010600040101010101" pitchFamily="2" charset="-122"/>
                <a:cs typeface="华文楷体" panose="02010600040101010101" pitchFamily="2" charset="-122"/>
              </a:rPr>
              <a:t>计入应纳税所得额，按</a:t>
            </a:r>
            <a:r>
              <a:rPr lang="en-US" altLang="en-US" sz="2400" dirty="0" smtClean="0">
                <a:latin typeface="华文楷体" panose="02010600040101010101" pitchFamily="2" charset="-122"/>
                <a:ea typeface="华文楷体" panose="02010600040101010101" pitchFamily="2" charset="-122"/>
                <a:cs typeface="华文楷体" panose="02010600040101010101" pitchFamily="2" charset="-122"/>
              </a:rPr>
              <a:t>20%</a:t>
            </a:r>
            <a:r>
              <a:rPr lang="zh-CN" altLang="en-US" sz="2400" dirty="0" smtClean="0">
                <a:latin typeface="华文楷体" panose="02010600040101010101" pitchFamily="2" charset="-122"/>
                <a:ea typeface="华文楷体" panose="02010600040101010101" pitchFamily="2" charset="-122"/>
                <a:cs typeface="华文楷体" panose="02010600040101010101" pitchFamily="2" charset="-122"/>
              </a:rPr>
              <a:t>的税率缴纳企业所得税。</a:t>
            </a:r>
          </a:p>
          <a:p>
            <a:pPr marL="0" indent="274320" fontAlgn="auto">
              <a:lnSpc>
                <a:spcPts val="3000"/>
              </a:lnSpc>
              <a:spcBef>
                <a:spcPts val="0"/>
              </a:spcBef>
              <a:buNone/>
            </a:pPr>
            <a:r>
              <a:rPr lang="zh-CN" altLang="en-US" sz="2400" dirty="0" smtClean="0">
                <a:latin typeface="华文楷体" panose="02010600040101010101" pitchFamily="2" charset="-122"/>
                <a:ea typeface="华文楷体" panose="02010600040101010101" pitchFamily="2" charset="-122"/>
                <a:cs typeface="华文楷体" panose="02010600040101010101" pitchFamily="2" charset="-122"/>
              </a:rPr>
              <a:t>上述小型微利企业是指从事国家非限制和禁止行业，且同时符合年度应纳税所得额不超过</a:t>
            </a:r>
            <a:r>
              <a:rPr lang="en-US" altLang="en-US" sz="2400" dirty="0" smtClean="0">
                <a:latin typeface="华文楷体" panose="02010600040101010101" pitchFamily="2" charset="-122"/>
                <a:ea typeface="华文楷体" panose="02010600040101010101" pitchFamily="2" charset="-122"/>
                <a:cs typeface="华文楷体" panose="02010600040101010101" pitchFamily="2" charset="-122"/>
              </a:rPr>
              <a:t>300</a:t>
            </a:r>
            <a:r>
              <a:rPr lang="zh-CN" altLang="en-US" sz="2400" dirty="0" smtClean="0">
                <a:latin typeface="华文楷体" panose="02010600040101010101" pitchFamily="2" charset="-122"/>
                <a:ea typeface="华文楷体" panose="02010600040101010101" pitchFamily="2" charset="-122"/>
                <a:cs typeface="华文楷体" panose="02010600040101010101" pitchFamily="2" charset="-122"/>
              </a:rPr>
              <a:t>万元、从业人数不超过</a:t>
            </a:r>
            <a:r>
              <a:rPr lang="en-US" altLang="en-US" sz="2400" dirty="0" smtClean="0">
                <a:latin typeface="华文楷体" panose="02010600040101010101" pitchFamily="2" charset="-122"/>
                <a:ea typeface="华文楷体" panose="02010600040101010101" pitchFamily="2" charset="-122"/>
                <a:cs typeface="华文楷体" panose="02010600040101010101" pitchFamily="2" charset="-122"/>
              </a:rPr>
              <a:t>300</a:t>
            </a:r>
            <a:r>
              <a:rPr lang="zh-CN" altLang="en-US" sz="2400" dirty="0" smtClean="0">
                <a:latin typeface="华文楷体" panose="02010600040101010101" pitchFamily="2" charset="-122"/>
                <a:ea typeface="华文楷体" panose="02010600040101010101" pitchFamily="2" charset="-122"/>
                <a:cs typeface="华文楷体" panose="02010600040101010101" pitchFamily="2" charset="-122"/>
              </a:rPr>
              <a:t>人、资产总额不超过</a:t>
            </a:r>
            <a:r>
              <a:rPr lang="en-US" altLang="en-US" sz="2400" dirty="0" smtClean="0">
                <a:latin typeface="华文楷体" panose="02010600040101010101" pitchFamily="2" charset="-122"/>
                <a:ea typeface="华文楷体" panose="02010600040101010101" pitchFamily="2" charset="-122"/>
                <a:cs typeface="华文楷体" panose="02010600040101010101" pitchFamily="2" charset="-122"/>
              </a:rPr>
              <a:t>5000</a:t>
            </a:r>
            <a:r>
              <a:rPr lang="zh-CN" altLang="en-US" sz="2400" dirty="0" smtClean="0">
                <a:latin typeface="华文楷体" panose="02010600040101010101" pitchFamily="2" charset="-122"/>
                <a:ea typeface="华文楷体" panose="02010600040101010101" pitchFamily="2" charset="-122"/>
                <a:cs typeface="华文楷体" panose="02010600040101010101" pitchFamily="2" charset="-122"/>
              </a:rPr>
              <a:t>万元等三个条件的企业。</a:t>
            </a:r>
            <a:endParaRPr lang="en-US" altLang="zh-CN" sz="2400" dirty="0" smtClean="0">
              <a:latin typeface="+mn-ea"/>
            </a:endParaRPr>
          </a:p>
          <a:p>
            <a:pPr marL="0" indent="274320" fontAlgn="auto">
              <a:lnSpc>
                <a:spcPts val="3000"/>
              </a:lnSpc>
              <a:spcBef>
                <a:spcPts val="0"/>
              </a:spcBef>
              <a:buNone/>
            </a:pPr>
            <a:r>
              <a:rPr lang="zh-CN" altLang="en-US" sz="1600" dirty="0" smtClean="0">
                <a:solidFill>
                  <a:srgbClr val="000000"/>
                </a:solidFill>
                <a:latin typeface="+mn-ea"/>
                <a:sym typeface="+mn-ea"/>
              </a:rPr>
              <a:t>《关于实施小微企业普惠性税收减免政策的通知》（财税〔2019〕13号</a:t>
            </a:r>
            <a:r>
              <a:rPr lang="en-US" altLang="zh-CN" sz="1600" dirty="0" smtClean="0">
                <a:solidFill>
                  <a:srgbClr val="000000"/>
                </a:solidFill>
                <a:latin typeface="+mn-ea"/>
                <a:sym typeface="+mn-ea"/>
              </a:rPr>
              <a:t>)</a:t>
            </a:r>
            <a:endParaRPr lang="zh-CN" altLang="en-US" sz="1600" dirty="0" smtClean="0">
              <a:solidFill>
                <a:srgbClr val="000000"/>
              </a:solidFill>
              <a:latin typeface="+mn-ea"/>
              <a:sym typeface="+mn-ea"/>
            </a:endParaRPr>
          </a:p>
          <a:p>
            <a:pPr marL="0" indent="274320" fontAlgn="auto">
              <a:lnSpc>
                <a:spcPts val="3000"/>
              </a:lnSpc>
              <a:spcBef>
                <a:spcPts val="0"/>
              </a:spcBef>
              <a:buNone/>
            </a:pPr>
            <a:endParaRPr lang="en-US" altLang="zh-CN" sz="2400" dirty="0" smtClean="0">
              <a:latin typeface="+mn-ea"/>
            </a:endParaRPr>
          </a:p>
          <a:p>
            <a:pPr marL="0" indent="274320">
              <a:lnSpc>
                <a:spcPts val="2700"/>
              </a:lnSpc>
              <a:buNone/>
            </a:pPr>
            <a:r>
              <a:rPr lang="zh-CN" altLang="en-US" sz="2000" dirty="0" smtClean="0">
                <a:latin typeface="+mn-ea"/>
              </a:rPr>
              <a:t>两大变化：</a:t>
            </a:r>
            <a:endParaRPr lang="en-US" altLang="zh-CN" sz="2000" dirty="0" smtClean="0">
              <a:latin typeface="+mn-ea"/>
            </a:endParaRPr>
          </a:p>
          <a:p>
            <a:pPr marL="0" indent="274320">
              <a:lnSpc>
                <a:spcPts val="2700"/>
              </a:lnSpc>
              <a:buNone/>
            </a:pPr>
            <a:r>
              <a:rPr lang="zh-CN" altLang="en-US" sz="2000" dirty="0" smtClean="0">
                <a:latin typeface="+mn-ea"/>
              </a:rPr>
              <a:t>第一，放宽小型微利企业标准，扩大小型微利企业的覆盖面。</a:t>
            </a:r>
            <a:endParaRPr lang="en-US" altLang="zh-CN" sz="2000" dirty="0" smtClean="0">
              <a:latin typeface="+mn-ea"/>
            </a:endParaRPr>
          </a:p>
          <a:p>
            <a:pPr marL="0" indent="274320">
              <a:lnSpc>
                <a:spcPts val="2700"/>
              </a:lnSpc>
              <a:buNone/>
            </a:pPr>
            <a:r>
              <a:rPr lang="zh-CN" altLang="en-US" sz="2000" dirty="0" smtClean="0">
                <a:latin typeface="+mn-ea"/>
              </a:rPr>
              <a:t>第二，引入超额累进计算方法，加大减税优惠力度。</a:t>
            </a:r>
            <a:endParaRPr lang="zh-CN" altLang="en-US" sz="2000" dirty="0">
              <a:latin typeface="+mn-ea"/>
            </a:endParaRPr>
          </a:p>
        </p:txBody>
      </p:sp>
      <p:sp>
        <p:nvSpPr>
          <p:cNvPr id="4" name="标题 1"/>
          <p:cNvSpPr>
            <a:spLocks noGrp="1"/>
          </p:cNvSpPr>
          <p:nvPr>
            <p:ph type="title"/>
          </p:nvPr>
        </p:nvSpPr>
        <p:spPr>
          <a:xfrm>
            <a:off x="457200" y="642918"/>
            <a:ext cx="8229600" cy="581772"/>
          </a:xfrm>
        </p:spPr>
        <p:txBody>
          <a:bodyPr>
            <a:noAutofit/>
          </a:bodyPr>
          <a:lstStyle/>
          <a:p>
            <a:r>
              <a:rPr lang="en-US" altLang="zh-CN" sz="3200" dirty="0" smtClean="0"/>
              <a:t>2019</a:t>
            </a:r>
            <a:r>
              <a:rPr lang="zh-CN" altLang="en-US" sz="3200" dirty="0" smtClean="0"/>
              <a:t>年起适用小型微利企业政策</a:t>
            </a:r>
            <a:endParaRPr lang="zh-CN" alt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87500" lnSpcReduction="20000"/>
          </a:bodyPr>
          <a:lstStyle/>
          <a:p>
            <a:pPr marL="0" indent="274320">
              <a:lnSpc>
                <a:spcPts val="2700"/>
              </a:lnSpc>
              <a:buNone/>
            </a:pPr>
            <a:r>
              <a:rPr lang="zh-CN" altLang="en-US" sz="2400" dirty="0" smtClean="0">
                <a:latin typeface="+mn-ea"/>
              </a:rPr>
              <a:t>  举例说明，一个年应纳税所得额为</a:t>
            </a:r>
            <a:r>
              <a:rPr lang="en-US" altLang="en-US" sz="2400" dirty="0" smtClean="0">
                <a:latin typeface="+mn-ea"/>
              </a:rPr>
              <a:t>291</a:t>
            </a:r>
            <a:r>
              <a:rPr lang="zh-CN" altLang="en-US" sz="2400" dirty="0" smtClean="0">
                <a:latin typeface="+mn-ea"/>
              </a:rPr>
              <a:t>万元的企业，此前不在小型微利企业范围之内，需要按</a:t>
            </a:r>
            <a:r>
              <a:rPr lang="en-US" altLang="en-US" sz="2400" dirty="0" smtClean="0">
                <a:latin typeface="+mn-ea"/>
              </a:rPr>
              <a:t>25%</a:t>
            </a:r>
            <a:r>
              <a:rPr lang="zh-CN" altLang="en-US" sz="2400" dirty="0" smtClean="0">
                <a:latin typeface="+mn-ea"/>
              </a:rPr>
              <a:t>的法定税率缴纳企业所得税</a:t>
            </a:r>
            <a:r>
              <a:rPr lang="en-US" altLang="en-US" sz="2400" dirty="0" smtClean="0">
                <a:latin typeface="+mn-ea"/>
              </a:rPr>
              <a:t>72.75</a:t>
            </a:r>
            <a:r>
              <a:rPr lang="zh-CN" altLang="en-US" sz="2400" dirty="0" smtClean="0">
                <a:latin typeface="+mn-ea"/>
              </a:rPr>
              <a:t>万元（</a:t>
            </a:r>
            <a:r>
              <a:rPr lang="en-US" altLang="zh-CN" sz="2400" dirty="0" smtClean="0">
                <a:latin typeface="+mn-ea"/>
              </a:rPr>
              <a:t>291</a:t>
            </a:r>
            <a:r>
              <a:rPr lang="en-US" altLang="en-US" sz="2400" dirty="0" smtClean="0">
                <a:latin typeface="+mn-ea"/>
              </a:rPr>
              <a:t>*25%=72.75</a:t>
            </a:r>
            <a:r>
              <a:rPr lang="zh-CN" altLang="en-US" sz="2400" dirty="0" smtClean="0">
                <a:latin typeface="+mn-ea"/>
              </a:rPr>
              <a:t>万元），按照新出台的优惠政策，如果其从业人数和资产总额符合条件，其仅需缴纳企业所得税</a:t>
            </a:r>
            <a:r>
              <a:rPr lang="en-US" altLang="en-US" sz="2400" dirty="0" smtClean="0">
                <a:latin typeface="+mn-ea"/>
              </a:rPr>
              <a:t>24.1</a:t>
            </a:r>
            <a:r>
              <a:rPr lang="zh-CN" altLang="en-US" sz="2400" dirty="0" smtClean="0">
                <a:latin typeface="+mn-ea"/>
              </a:rPr>
              <a:t>万元（</a:t>
            </a:r>
            <a:r>
              <a:rPr lang="en-US" altLang="en-US" sz="2400" dirty="0" smtClean="0">
                <a:latin typeface="+mn-ea"/>
              </a:rPr>
              <a:t>100*25%*20%+191*50%*20%=24.1</a:t>
            </a:r>
            <a:r>
              <a:rPr lang="zh-CN" altLang="en-US" sz="2400" dirty="0" smtClean="0">
                <a:latin typeface="+mn-ea"/>
              </a:rPr>
              <a:t>万元）</a:t>
            </a:r>
            <a:r>
              <a:rPr lang="en-US" altLang="zh-CN" sz="2400" dirty="0" smtClean="0">
                <a:latin typeface="+mn-ea"/>
              </a:rPr>
              <a:t>,</a:t>
            </a:r>
            <a:r>
              <a:rPr lang="zh-CN" altLang="en-US" sz="2400" dirty="0" smtClean="0">
                <a:latin typeface="+mn-ea"/>
              </a:rPr>
              <a:t>少缴纳企业所得税</a:t>
            </a:r>
            <a:r>
              <a:rPr lang="en-US" altLang="zh-CN" sz="2400" dirty="0" smtClean="0">
                <a:latin typeface="+mn-ea"/>
              </a:rPr>
              <a:t>48.65</a:t>
            </a:r>
            <a:r>
              <a:rPr lang="zh-CN" altLang="en-US" sz="2400" dirty="0" smtClean="0">
                <a:latin typeface="+mn-ea"/>
              </a:rPr>
              <a:t>万元。</a:t>
            </a:r>
            <a:endParaRPr lang="en-US" altLang="zh-CN" sz="2400" dirty="0" smtClean="0">
              <a:latin typeface="+mn-ea"/>
            </a:endParaRPr>
          </a:p>
          <a:p>
            <a:pPr marL="0" indent="274320">
              <a:lnSpc>
                <a:spcPts val="2700"/>
              </a:lnSpc>
              <a:buNone/>
            </a:pPr>
            <a:endParaRPr lang="en-US" altLang="zh-CN" sz="2400" dirty="0" smtClean="0">
              <a:latin typeface="+mn-ea"/>
            </a:endParaRPr>
          </a:p>
          <a:p>
            <a:pPr marL="0" indent="274320">
              <a:lnSpc>
                <a:spcPts val="2700"/>
              </a:lnSpc>
              <a:buNone/>
            </a:pPr>
            <a:r>
              <a:rPr lang="zh-CN" altLang="en-US" sz="2400" dirty="0" smtClean="0"/>
              <a:t>小型微利企业所得税统一实行按季度预缴。</a:t>
            </a:r>
            <a:endParaRPr lang="en-US" altLang="zh-CN" sz="2400" dirty="0" smtClean="0"/>
          </a:p>
          <a:p>
            <a:pPr marL="0" indent="274320">
              <a:lnSpc>
                <a:spcPts val="2700"/>
              </a:lnSpc>
              <a:buNone/>
            </a:pPr>
            <a:endParaRPr lang="en-US" altLang="zh-CN" sz="2400" dirty="0" smtClean="0"/>
          </a:p>
          <a:p>
            <a:pPr marL="0" indent="274320">
              <a:lnSpc>
                <a:spcPts val="2700"/>
              </a:lnSpc>
              <a:buNone/>
            </a:pPr>
            <a:r>
              <a:rPr lang="zh-CN" altLang="en-US" sz="2400" dirty="0" smtClean="0">
                <a:latin typeface="+mn-ea"/>
              </a:rPr>
              <a:t>资产、人数全年季度平均值：</a:t>
            </a:r>
            <a:endParaRPr lang="en-US" altLang="zh-CN" sz="2400" dirty="0" smtClean="0">
              <a:latin typeface="+mn-ea"/>
            </a:endParaRPr>
          </a:p>
          <a:p>
            <a:pPr marL="0" indent="274320">
              <a:lnSpc>
                <a:spcPts val="2700"/>
              </a:lnSpc>
              <a:buNone/>
            </a:pPr>
            <a:r>
              <a:rPr lang="zh-CN" altLang="en-US" sz="2400" dirty="0" smtClean="0">
                <a:latin typeface="+mn-ea"/>
              </a:rPr>
              <a:t>季度平均值</a:t>
            </a:r>
            <a:r>
              <a:rPr lang="en-US" altLang="zh-CN" sz="2400" dirty="0" smtClean="0">
                <a:latin typeface="+mn-ea"/>
              </a:rPr>
              <a:t>=</a:t>
            </a:r>
            <a:r>
              <a:rPr lang="zh-CN" altLang="en-US" sz="2400" dirty="0" smtClean="0">
                <a:latin typeface="+mn-ea"/>
              </a:rPr>
              <a:t>（季初值</a:t>
            </a:r>
            <a:r>
              <a:rPr lang="en-US" altLang="zh-CN" sz="2400" dirty="0" smtClean="0">
                <a:latin typeface="+mn-ea"/>
              </a:rPr>
              <a:t>+</a:t>
            </a:r>
            <a:r>
              <a:rPr lang="zh-CN" altLang="en-US" sz="2400" dirty="0" smtClean="0">
                <a:latin typeface="+mn-ea"/>
              </a:rPr>
              <a:t>季末值）</a:t>
            </a:r>
            <a:r>
              <a:rPr lang="en-US" altLang="zh-CN" sz="2400" dirty="0" smtClean="0">
                <a:latin typeface="+mn-ea"/>
              </a:rPr>
              <a:t>/2</a:t>
            </a:r>
          </a:p>
          <a:p>
            <a:pPr marL="0" indent="274320">
              <a:lnSpc>
                <a:spcPts val="2700"/>
              </a:lnSpc>
              <a:buNone/>
            </a:pPr>
            <a:r>
              <a:rPr lang="zh-CN" altLang="en-US" sz="2400" dirty="0" smtClean="0">
                <a:latin typeface="+mn-ea"/>
              </a:rPr>
              <a:t>全年季度平均值</a:t>
            </a:r>
            <a:r>
              <a:rPr lang="en-US" altLang="zh-CN" sz="2400" dirty="0" smtClean="0">
                <a:latin typeface="+mn-ea"/>
              </a:rPr>
              <a:t>=</a:t>
            </a:r>
            <a:r>
              <a:rPr lang="zh-CN" altLang="en-US" sz="2400" dirty="0" smtClean="0">
                <a:latin typeface="+mn-ea"/>
              </a:rPr>
              <a:t>各季度平均值之和</a:t>
            </a:r>
            <a:r>
              <a:rPr lang="en-US" altLang="zh-CN" sz="2400" dirty="0" smtClean="0">
                <a:latin typeface="+mn-ea"/>
              </a:rPr>
              <a:t>/4</a:t>
            </a:r>
            <a:endParaRPr lang="zh-CN" altLang="en-US" sz="2400" dirty="0" smtClean="0">
              <a:latin typeface="+mn-ea"/>
            </a:endParaRPr>
          </a:p>
        </p:txBody>
      </p:sp>
      <p:sp>
        <p:nvSpPr>
          <p:cNvPr id="4" name="标题 1"/>
          <p:cNvSpPr>
            <a:spLocks noGrp="1"/>
          </p:cNvSpPr>
          <p:nvPr>
            <p:ph type="title"/>
          </p:nvPr>
        </p:nvSpPr>
        <p:spPr>
          <a:xfrm>
            <a:off x="457200" y="642918"/>
            <a:ext cx="8229600" cy="581772"/>
          </a:xfrm>
        </p:spPr>
        <p:txBody>
          <a:bodyPr>
            <a:noAutofit/>
          </a:bodyPr>
          <a:lstStyle/>
          <a:p>
            <a:r>
              <a:rPr lang="en-US" altLang="zh-CN" sz="3200" dirty="0" smtClean="0"/>
              <a:t>2019</a:t>
            </a:r>
            <a:r>
              <a:rPr lang="zh-CN" altLang="en-US" sz="3200" dirty="0" smtClean="0"/>
              <a:t>年起适用小型微利企业政策</a:t>
            </a:r>
            <a:endParaRPr lang="zh-CN" altLang="en-US"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23645"/>
            <a:ext cx="8229600" cy="5100955"/>
          </a:xfrm>
        </p:spPr>
        <p:txBody>
          <a:bodyPr>
            <a:normAutofit/>
          </a:bodyPr>
          <a:lstStyle/>
          <a:p>
            <a:pPr marL="0" indent="274320" fontAlgn="auto">
              <a:lnSpc>
                <a:spcPts val="3500"/>
              </a:lnSpc>
              <a:spcBef>
                <a:spcPts val="0"/>
              </a:spcBef>
              <a:buNone/>
            </a:pPr>
            <a:r>
              <a:rPr lang="zh-CN" altLang="en-US" sz="2400" dirty="0" smtClean="0">
                <a:latin typeface="楷体" panose="02010609060101010101" pitchFamily="49" charset="-122"/>
                <a:ea typeface="楷体" panose="02010609060101010101" pitchFamily="49" charset="-122"/>
                <a:cs typeface="楷体" panose="02010609060101010101" pitchFamily="49" charset="-122"/>
              </a:rPr>
              <a:t>  </a:t>
            </a:r>
            <a:r>
              <a:rPr sz="2400" dirty="0" smtClean="0">
                <a:latin typeface="楷体" panose="02010609060101010101" pitchFamily="49" charset="-122"/>
                <a:ea typeface="楷体" panose="02010609060101010101" pitchFamily="49" charset="-122"/>
                <a:cs typeface="楷体" panose="02010609060101010101" pitchFamily="49" charset="-122"/>
              </a:rPr>
              <a:t>2020年5月1日至2020年12月31日，小型微利企业在2020年剩余申报期按规定办理预缴申报后，可以暂缓缴纳当期的企业所得税，延迟至2021年首个申报期内一并缴纳。在预缴申报时，小型微利企业通过填写预缴纳税申报表相关行次，即可享受小型微利企业所得税延缓缴纳政策。</a:t>
            </a:r>
          </a:p>
          <a:p>
            <a:pPr marL="0" indent="274320" fontAlgn="auto">
              <a:lnSpc>
                <a:spcPts val="3500"/>
              </a:lnSpc>
              <a:spcBef>
                <a:spcPts val="0"/>
              </a:spcBef>
              <a:buNone/>
            </a:pPr>
            <a:r>
              <a:rPr sz="2400" dirty="0" smtClean="0">
                <a:latin typeface="楷体" panose="02010609060101010101" pitchFamily="49" charset="-122"/>
                <a:ea typeface="楷体" panose="02010609060101010101" pitchFamily="49" charset="-122"/>
                <a:cs typeface="楷体" panose="02010609060101010101" pitchFamily="49" charset="-122"/>
              </a:rPr>
              <a:t>本公告自2020年5月1日起施行。5月1日至本公告发布前，纳税人已经缴纳符合本公告规定缓缴税款的，可申请退还，一并至2021年首个申报期内缴纳。</a:t>
            </a:r>
            <a:endParaRPr sz="2400" dirty="0" smtClean="0">
              <a:latin typeface="华文楷体" panose="02010600040101010101" pitchFamily="2" charset="-122"/>
              <a:ea typeface="华文楷体" panose="02010600040101010101" pitchFamily="2" charset="-122"/>
              <a:cs typeface="华文楷体" panose="02010600040101010101" pitchFamily="2" charset="-122"/>
            </a:endParaRPr>
          </a:p>
          <a:p>
            <a:pPr marL="0" indent="274320">
              <a:lnSpc>
                <a:spcPts val="2700"/>
              </a:lnSpc>
              <a:buNone/>
            </a:pPr>
            <a:r>
              <a:rPr lang="zh-CN" sz="1800" dirty="0" smtClean="0">
                <a:latin typeface="华文楷体" panose="02010600040101010101" pitchFamily="2" charset="-122"/>
                <a:ea typeface="华文楷体" panose="02010600040101010101" pitchFamily="2" charset="-122"/>
                <a:cs typeface="华文楷体" panose="02010600040101010101" pitchFamily="2" charset="-122"/>
              </a:rPr>
              <a:t>《</a:t>
            </a:r>
            <a:r>
              <a:rPr sz="1800" dirty="0" smtClean="0">
                <a:latin typeface="华文楷体" panose="02010600040101010101" pitchFamily="2" charset="-122"/>
                <a:ea typeface="华文楷体" panose="02010600040101010101" pitchFamily="2" charset="-122"/>
                <a:cs typeface="华文楷体" panose="02010600040101010101" pitchFamily="2" charset="-122"/>
              </a:rPr>
              <a:t>国家税务总局关于小型微利企业和个体工商户延缓缴纳2020年所得税有关事项的公告</a:t>
            </a:r>
            <a:r>
              <a:rPr lang="zh-CN" sz="1800" dirty="0" smtClean="0">
                <a:latin typeface="华文楷体" panose="02010600040101010101" pitchFamily="2" charset="-122"/>
                <a:ea typeface="华文楷体" panose="02010600040101010101" pitchFamily="2" charset="-122"/>
                <a:cs typeface="华文楷体" panose="02010600040101010101" pitchFamily="2" charset="-122"/>
              </a:rPr>
              <a:t>》（国家税务总局公告2020年第10号）</a:t>
            </a:r>
          </a:p>
        </p:txBody>
      </p:sp>
      <p:sp>
        <p:nvSpPr>
          <p:cNvPr id="4" name="标题 1"/>
          <p:cNvSpPr>
            <a:spLocks noGrp="1"/>
          </p:cNvSpPr>
          <p:nvPr>
            <p:ph type="title"/>
          </p:nvPr>
        </p:nvSpPr>
        <p:spPr>
          <a:xfrm>
            <a:off x="457200" y="642918"/>
            <a:ext cx="8229600" cy="581772"/>
          </a:xfrm>
        </p:spPr>
        <p:txBody>
          <a:bodyPr>
            <a:noAutofit/>
          </a:bodyPr>
          <a:lstStyle/>
          <a:p>
            <a:r>
              <a:rPr lang="en-US" altLang="zh-CN" sz="3200" dirty="0" smtClean="0"/>
              <a:t>2020</a:t>
            </a:r>
            <a:r>
              <a:rPr lang="zh-CN" altLang="en-US" sz="3200" dirty="0" smtClean="0"/>
              <a:t>年小型微利企业缓税政策</a:t>
            </a:r>
            <a:endParaRPr lang="zh-CN" altLang="en-US"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2"/>
          <p:cNvPicPr>
            <a:picLocks noChangeAspect="1"/>
          </p:cNvPicPr>
          <p:nvPr/>
        </p:nvPicPr>
        <p:blipFill>
          <a:blip r:embed="rId2"/>
          <a:stretch>
            <a:fillRect/>
          </a:stretch>
        </p:blipFill>
        <p:spPr>
          <a:xfrm>
            <a:off x="-17780" y="215900"/>
            <a:ext cx="9154160" cy="40132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4"/>
          <p:cNvPicPr>
            <a:picLocks noChangeAspect="1"/>
          </p:cNvPicPr>
          <p:nvPr/>
        </p:nvPicPr>
        <p:blipFill>
          <a:blip r:embed="rId2"/>
          <a:stretch>
            <a:fillRect/>
          </a:stretch>
        </p:blipFill>
        <p:spPr>
          <a:xfrm>
            <a:off x="270510" y="6985"/>
            <a:ext cx="8602980" cy="708215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矩形 1"/>
          <p:cNvSpPr>
            <a:spLocks noChangeArrowheads="1"/>
          </p:cNvSpPr>
          <p:nvPr/>
        </p:nvSpPr>
        <p:spPr bwMode="auto">
          <a:xfrm>
            <a:off x="0" y="6488114"/>
            <a:ext cx="9144000" cy="384175"/>
          </a:xfrm>
          <a:prstGeom prst="rect">
            <a:avLst/>
          </a:prstGeom>
          <a:solidFill>
            <a:srgbClr val="31CDA8"/>
          </a:solidFill>
          <a:ln w="9525">
            <a:noFill/>
            <a:miter lim="800000"/>
          </a:ln>
        </p:spPr>
        <p:txBody>
          <a:bodyPr anchor="ctr"/>
          <a:lstStyle/>
          <a:p>
            <a:endParaRPr lang="zh-CN" altLang="zh-CN">
              <a:solidFill>
                <a:srgbClr val="FFFFFF"/>
              </a:solidFill>
              <a:latin typeface="宋体" panose="02010600030101010101" pitchFamily="2" charset="-122"/>
              <a:sym typeface="宋体" panose="02010600030101010101" pitchFamily="2" charset="-122"/>
            </a:endParaRPr>
          </a:p>
        </p:txBody>
      </p:sp>
      <p:sp>
        <p:nvSpPr>
          <p:cNvPr id="27651" name="矩形 1"/>
          <p:cNvSpPr>
            <a:spLocks noChangeArrowheads="1"/>
          </p:cNvSpPr>
          <p:nvPr/>
        </p:nvSpPr>
        <p:spPr bwMode="auto">
          <a:xfrm>
            <a:off x="0" y="-15875"/>
            <a:ext cx="9144000" cy="6854825"/>
          </a:xfrm>
          <a:prstGeom prst="rect">
            <a:avLst/>
          </a:prstGeom>
          <a:solidFill>
            <a:srgbClr val="2AB090">
              <a:alpha val="90000"/>
            </a:srgbClr>
          </a:solidFill>
          <a:ln w="9525">
            <a:noFill/>
            <a:miter lim="800000"/>
          </a:ln>
        </p:spPr>
        <p:txBody>
          <a:bodyPr anchor="ctr"/>
          <a:lstStyle/>
          <a:p>
            <a:pPr algn="ctr"/>
            <a:endParaRPr lang="zh-CN" altLang="zh-CN">
              <a:solidFill>
                <a:srgbClr val="31CDA8"/>
              </a:solidFill>
              <a:latin typeface="宋体" panose="02010600030101010101" pitchFamily="2" charset="-122"/>
              <a:sym typeface="宋体" panose="02010600030101010101" pitchFamily="2" charset="-122"/>
            </a:endParaRPr>
          </a:p>
        </p:txBody>
      </p:sp>
      <p:sp>
        <p:nvSpPr>
          <p:cNvPr id="27653" name="矩形 3"/>
          <p:cNvSpPr>
            <a:spLocks noChangeArrowheads="1"/>
          </p:cNvSpPr>
          <p:nvPr/>
        </p:nvSpPr>
        <p:spPr bwMode="auto">
          <a:xfrm>
            <a:off x="3286116" y="2838450"/>
            <a:ext cx="2714645" cy="1143000"/>
          </a:xfrm>
          <a:prstGeom prst="rect">
            <a:avLst/>
          </a:prstGeom>
          <a:noFill/>
          <a:ln w="12700" cap="flat" cmpd="sng">
            <a:solidFill>
              <a:schemeClr val="bg1"/>
            </a:solidFill>
            <a:miter lim="800000"/>
          </a:ln>
        </p:spPr>
        <p:txBody>
          <a:bodyPr anchor="ctr"/>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7" name="文本框 4"/>
          <p:cNvSpPr>
            <a:spLocks noChangeArrowheads="1"/>
          </p:cNvSpPr>
          <p:nvPr/>
        </p:nvSpPr>
        <p:spPr bwMode="auto">
          <a:xfrm>
            <a:off x="948188" y="4143380"/>
            <a:ext cx="6981398" cy="707886"/>
          </a:xfrm>
          <a:prstGeom prst="rect">
            <a:avLst/>
          </a:prstGeom>
          <a:noFill/>
          <a:ln w="9525">
            <a:noFill/>
            <a:miter lim="800000"/>
          </a:ln>
        </p:spPr>
        <p:txBody>
          <a:bodyPr wrap="none">
            <a:spAutoFit/>
          </a:bodyPr>
          <a:lstStyle/>
          <a:p>
            <a:r>
              <a:rPr lang="zh-CN" altLang="en-US" sz="4000" dirty="0" smtClean="0"/>
              <a:t>设备 器具一次性税前扣除政策</a:t>
            </a:r>
            <a:endParaRPr lang="zh-CN" altLang="en-US" sz="4000" dirty="0">
              <a:solidFill>
                <a:schemeClr val="bg1"/>
              </a:solidFill>
              <a:latin typeface="方正超粗黑_GBK" pitchFamily="1" charset="-122"/>
              <a:ea typeface="方正超粗黑_GBK" pitchFamily="1" charset="-122"/>
              <a:sym typeface="方正超粗黑_GBK" pitchFamily="1" charset="-122"/>
            </a:endParaRPr>
          </a:p>
        </p:txBody>
      </p:sp>
      <p:pic>
        <p:nvPicPr>
          <p:cNvPr id="2052" name="Picture 4" descr="C:\Program Files (x86)\Microsoft Office\MEDIA\CAGCAT10\j0222021.wmf"/>
          <p:cNvPicPr>
            <a:picLocks noChangeAspect="1" noChangeArrowheads="1"/>
          </p:cNvPicPr>
          <p:nvPr/>
        </p:nvPicPr>
        <p:blipFill>
          <a:blip r:embed="rId2"/>
          <a:srcRect/>
          <a:stretch>
            <a:fillRect/>
          </a:stretch>
        </p:blipFill>
        <p:spPr bwMode="auto">
          <a:xfrm>
            <a:off x="3681374" y="2535174"/>
            <a:ext cx="1781251" cy="178765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Flow</Template>
  <TotalTime>5</TotalTime>
  <Words>1953</Words>
  <Application>WPS 演示</Application>
  <PresentationFormat>全屏显示(4:3)</PresentationFormat>
  <Paragraphs>118</Paragraphs>
  <Slides>23</Slides>
  <Notes>0</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流畅</vt:lpstr>
      <vt:lpstr>小型微利企业政策辅导  企业所得税</vt:lpstr>
      <vt:lpstr>幻灯片 2</vt:lpstr>
      <vt:lpstr>幻灯片 3</vt:lpstr>
      <vt:lpstr>2019年起适用小型微利企业政策</vt:lpstr>
      <vt:lpstr>2019年起适用小型微利企业政策</vt:lpstr>
      <vt:lpstr>2020年小型微利企业缓税政策</vt:lpstr>
      <vt:lpstr>幻灯片 7</vt:lpstr>
      <vt:lpstr>幻灯片 8</vt:lpstr>
      <vt:lpstr>幻灯片 9</vt:lpstr>
      <vt:lpstr>幻灯片 10</vt:lpstr>
      <vt:lpstr>幻灯片 11</vt:lpstr>
      <vt:lpstr>企业所得税税前扣除凭证管理办法</vt:lpstr>
      <vt:lpstr>企业所得税税前扣除凭证管理办法</vt:lpstr>
      <vt:lpstr>企业所得税税前扣除凭证管理办法</vt:lpstr>
      <vt:lpstr>企业所得税税前扣除凭证管理办法</vt:lpstr>
      <vt:lpstr>企业所得税税前扣除凭证管理办法</vt:lpstr>
      <vt:lpstr>企业所得税税前扣除凭证管理办法</vt:lpstr>
      <vt:lpstr>企业所得税税前扣除凭证管理办法</vt:lpstr>
      <vt:lpstr>企业所得税税前扣除凭证管理办法</vt:lpstr>
      <vt:lpstr>幻灯片 20</vt:lpstr>
      <vt:lpstr>四、农林牧渔优惠</vt:lpstr>
      <vt:lpstr>四、农林牧渔优惠</vt:lpstr>
      <vt:lpstr>四、农林牧渔优惠</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zys</dc:creator>
  <cp:lastModifiedBy>PC</cp:lastModifiedBy>
  <cp:revision>324</cp:revision>
  <dcterms:created xsi:type="dcterms:W3CDTF">2019-02-11T07:11:00Z</dcterms:created>
  <dcterms:modified xsi:type="dcterms:W3CDTF">2020-11-18T10:59:30Z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2052-10.8.2.6837</vt:lpwstr>
  </property>
</Properties>
</file>